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2" r:id="rId2"/>
    <p:sldId id="258" r:id="rId3"/>
    <p:sldId id="275" r:id="rId4"/>
    <p:sldId id="276" r:id="rId5"/>
    <p:sldId id="259" r:id="rId6"/>
    <p:sldId id="267" r:id="rId7"/>
    <p:sldId id="260" r:id="rId8"/>
    <p:sldId id="278" r:id="rId9"/>
    <p:sldId id="277" r:id="rId10"/>
    <p:sldId id="282" r:id="rId11"/>
    <p:sldId id="283" r:id="rId12"/>
    <p:sldId id="263" r:id="rId13"/>
    <p:sldId id="271" r:id="rId14"/>
    <p:sldId id="273" r:id="rId15"/>
    <p:sldId id="270" r:id="rId16"/>
    <p:sldId id="264" r:id="rId17"/>
    <p:sldId id="274" r:id="rId18"/>
    <p:sldId id="265" r:id="rId19"/>
    <p:sldId id="266" r:id="rId20"/>
    <p:sldId id="284" r:id="rId21"/>
  </p:sldIdLst>
  <p:sldSz cx="10080625" cy="5670550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Abella Bujalance" initials="DAB" lastIdx="1" clrIdx="0">
    <p:extLst>
      <p:ext uri="{19B8F6BF-5375-455C-9EA6-DF929625EA0E}">
        <p15:presenceInfo xmlns:p15="http://schemas.microsoft.com/office/powerpoint/2012/main" userId="David Abella Bujalan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CCFF"/>
    <a:srgbClr val="FF7C8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3252" autoAdjust="0"/>
  </p:normalViewPr>
  <p:slideViewPr>
    <p:cSldViewPr>
      <p:cViewPr varScale="1">
        <p:scale>
          <a:sx n="75" d="100"/>
          <a:sy n="75" d="100"/>
        </p:scale>
        <p:origin x="912" y="48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400" d="100"/>
        <a:sy n="4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EFD2C5C-EC62-4FD5-BC56-180DA1BF3C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3C3FC20-BC84-4597-A4BB-9069BE8544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E1D4E-0481-4801-9FA3-E60BDFCD5A59}" type="datetimeFigureOut">
              <a:rPr lang="es-ES" smtClean="0"/>
              <a:t>24/10/2021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AECFD3-91BF-4424-B009-29642B9A00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ABE254-E913-41CE-9192-37D159568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AC5B4-9DBF-42ED-A7EA-A326F5D88E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0097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Tahoma" charset="0"/>
              </a:defRPr>
            </a:lvl1pPr>
          </a:lstStyle>
          <a:p>
            <a:pPr>
              <a:defRPr/>
            </a:pPr>
            <a:fld id="{8EAFDA68-5E6E-4D05-B1EC-AE833912B4F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0425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EAFDA68-5E6E-4D05-B1EC-AE833912B4FC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910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10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628012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11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677192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12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825439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13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049109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14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4061073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15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703074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16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132525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17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072947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18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916869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19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1626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5B7B62E6-2511-4078-8EDF-E12A4FFA1FF8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2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20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698855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5B7B62E6-2511-4078-8EDF-E12A4FFA1FF8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3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534644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71E85569-158A-4B23-AEE3-A01A214FB0C5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4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020137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71E85569-158A-4B23-AEE3-A01A214FB0C5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5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71E85569-158A-4B23-AEE3-A01A214FB0C5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6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970061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7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8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305954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99762924-1AEE-449A-A58C-BD9B5DEF468F}" type="slidenum">
              <a:rPr lang="es-ES" altLang="es-ES" smtClean="0">
                <a:solidFill>
                  <a:srgbClr val="000000"/>
                </a:solidFill>
                <a:latin typeface="Times New Roman" pitchFamily="16" charset="0"/>
                <a:cs typeface="Tahoma" charset="0"/>
              </a:rPr>
              <a:pPr eaLnBrk="1"/>
              <a:t>9</a:t>
            </a:fld>
            <a:endParaRPr lang="es-ES" altLang="es-ES">
              <a:solidFill>
                <a:srgbClr val="000000"/>
              </a:solidFill>
              <a:latin typeface="Times New Roman" pitchFamily="16" charset="0"/>
              <a:cs typeface="Tahoma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41835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3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-107950" y="5256213"/>
            <a:ext cx="10260013" cy="452437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256213"/>
            <a:ext cx="138112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5264150"/>
            <a:ext cx="11112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5360988" y="5362575"/>
            <a:ext cx="165893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6557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" sz="1300">
                <a:solidFill>
                  <a:srgbClr val="333333"/>
                </a:solidFill>
              </a:rPr>
              <a:t>Facebook.com/ifisc</a:t>
            </a:r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7016750" y="5362575"/>
            <a:ext cx="306228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6557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" sz="1300">
                <a:solidFill>
                  <a:srgbClr val="333333"/>
                </a:solidFill>
              </a:rPr>
              <a:t>http://ifisc.uib-csic.es - Mallorca - Spain</a:t>
            </a: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3597275" y="5362575"/>
            <a:ext cx="16589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6557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" sz="1300">
                <a:solidFill>
                  <a:srgbClr val="333333"/>
                </a:solidFill>
              </a:rPr>
              <a:t>@ifisc_mallorca</a:t>
            </a:r>
          </a:p>
        </p:txBody>
      </p:sp>
      <p:pic>
        <p:nvPicPr>
          <p:cNvPr id="10" name="Picture 1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5362575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5362575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9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 userDrawn="1"/>
        </p:nvSpPr>
        <p:spPr bwMode="auto">
          <a:xfrm rot="16200000">
            <a:off x="6966744" y="1510506"/>
            <a:ext cx="876300" cy="5491164"/>
          </a:xfrm>
          <a:prstGeom prst="rect">
            <a:avLst/>
          </a:prstGeom>
          <a:solidFill>
            <a:srgbClr val="AEC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  <p:pic>
        <p:nvPicPr>
          <p:cNvPr id="3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816350"/>
            <a:ext cx="1566862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2" y="3902075"/>
            <a:ext cx="1503420" cy="7927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12" y="3978275"/>
            <a:ext cx="71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8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 rot="16200000">
            <a:off x="2385218" y="-2475706"/>
            <a:ext cx="5327651" cy="10136188"/>
          </a:xfrm>
          <a:prstGeom prst="rect">
            <a:avLst/>
          </a:prstGeom>
          <a:solidFill>
            <a:srgbClr val="AEC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  <p:sp>
        <p:nvSpPr>
          <p:cNvPr id="3" name="AutoShape 2"/>
          <p:cNvSpPr>
            <a:spLocks noChangeArrowheads="1"/>
          </p:cNvSpPr>
          <p:nvPr userDrawn="1"/>
        </p:nvSpPr>
        <p:spPr bwMode="auto">
          <a:xfrm rot="5400000">
            <a:off x="-33338" y="-71438"/>
            <a:ext cx="4211638" cy="4211638"/>
          </a:xfrm>
          <a:prstGeom prst="rtTriangl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" y="79375"/>
            <a:ext cx="180022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" y="1258580"/>
            <a:ext cx="1471250" cy="775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1" y="1352550"/>
            <a:ext cx="644525" cy="6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5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10080625" cy="539750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99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025525"/>
            <a:ext cx="9069387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33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Pulse para editar el formato de esquema del texto</a:t>
            </a:r>
          </a:p>
          <a:p>
            <a:pPr lvl="1"/>
            <a:r>
              <a:rPr lang="en-GB" altLang="es-ES"/>
              <a:t>Segundo nivel del esquema</a:t>
            </a:r>
          </a:p>
          <a:p>
            <a:pPr lvl="2"/>
            <a:r>
              <a:rPr lang="en-GB" altLang="es-ES"/>
              <a:t>Tercer nivel del esquema</a:t>
            </a:r>
          </a:p>
          <a:p>
            <a:pPr lvl="3"/>
            <a:r>
              <a:rPr lang="en-GB" altLang="es-ES"/>
              <a:t>Cuarto nivel del esquema</a:t>
            </a:r>
          </a:p>
          <a:p>
            <a:pPr lvl="4"/>
            <a:r>
              <a:rPr lang="en-GB" altLang="es-ES"/>
              <a:t>Quinto nivel del esquema</a:t>
            </a:r>
          </a:p>
          <a:p>
            <a:pPr lvl="4"/>
            <a:r>
              <a:rPr lang="en-GB" altLang="es-ES"/>
              <a:t>Sexto nivel del esquema</a:t>
            </a:r>
          </a:p>
          <a:p>
            <a:pPr lvl="4"/>
            <a:r>
              <a:rPr lang="en-GB" altLang="es-ES"/>
              <a:t>Séptimo nivel del esquema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 rot="20340000">
            <a:off x="9764713" y="-46038"/>
            <a:ext cx="593725" cy="13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2000"/>
              </a:lnSpc>
              <a:defRPr/>
            </a:pPr>
            <a:r>
              <a:rPr lang="es-ES" sz="3600" b="1" dirty="0">
                <a:solidFill>
                  <a:srgbClr val="AECF00"/>
                </a:solidFill>
                <a:latin typeface="Verdana" charset="0"/>
              </a:rPr>
              <a:t>*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131642" y="80963"/>
            <a:ext cx="7556871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Pulse para editar el formato del texto de título</a:t>
            </a:r>
          </a:p>
        </p:txBody>
      </p:sp>
      <p:sp>
        <p:nvSpPr>
          <p:cNvPr id="1030" name="Line 5"/>
          <p:cNvSpPr>
            <a:spLocks noChangeShapeType="1"/>
          </p:cNvSpPr>
          <p:nvPr/>
        </p:nvSpPr>
        <p:spPr bwMode="auto">
          <a:xfrm>
            <a:off x="1992312" y="53975"/>
            <a:ext cx="1588" cy="431800"/>
          </a:xfrm>
          <a:prstGeom prst="line">
            <a:avLst/>
          </a:prstGeom>
          <a:noFill/>
          <a:ln w="1260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7150"/>
            <a:ext cx="72072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94" y="124200"/>
            <a:ext cx="661618" cy="3488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4" r:id="rId3"/>
    <p:sldLayoutId id="2147483682" r:id="rId4"/>
  </p:sldLayoutIdLst>
  <p:hf hdr="0" ftr="0" dt="0"/>
  <p:txStyles>
    <p:titleStyle>
      <a:lvl1pPr algn="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80808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808080"/>
          </a:solidFill>
          <a:latin typeface="Arial" charset="0"/>
          <a:cs typeface="Arial Unicode MS" charset="0"/>
        </a:defRPr>
      </a:lvl2pPr>
      <a:lvl3pPr algn="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808080"/>
          </a:solidFill>
          <a:latin typeface="Arial" charset="0"/>
          <a:cs typeface="Arial Unicode MS" charset="0"/>
        </a:defRPr>
      </a:lvl3pPr>
      <a:lvl4pPr algn="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808080"/>
          </a:solidFill>
          <a:latin typeface="Arial" charset="0"/>
          <a:cs typeface="Arial Unicode MS" charset="0"/>
        </a:defRPr>
      </a:lvl4pPr>
      <a:lvl5pPr algn="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808080"/>
          </a:solidFill>
          <a:latin typeface="Arial" charset="0"/>
          <a:cs typeface="Arial Unicode MS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808080"/>
          </a:solidFill>
          <a:latin typeface="Arial" charset="0"/>
          <a:cs typeface="Arial Unicode MS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808080"/>
          </a:solidFill>
          <a:latin typeface="Arial" charset="0"/>
          <a:cs typeface="Arial Unicode MS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808080"/>
          </a:solidFill>
          <a:latin typeface="Arial" charset="0"/>
          <a:cs typeface="Arial Unicode MS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80808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0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ts val="2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80808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ts val="2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80808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ts val="2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80808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ts val="2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80808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0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11" Type="http://schemas.openxmlformats.org/officeDocument/2006/relationships/image" Target="../media/image32.png"/><Relationship Id="rId5" Type="http://schemas.openxmlformats.org/officeDocument/2006/relationships/image" Target="../media/image34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image" Target="../media/image3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0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11" Type="http://schemas.openxmlformats.org/officeDocument/2006/relationships/image" Target="../media/image32.png"/><Relationship Id="rId5" Type="http://schemas.openxmlformats.org/officeDocument/2006/relationships/image" Target="../media/image34.png"/><Relationship Id="rId15" Type="http://schemas.openxmlformats.org/officeDocument/2006/relationships/image" Target="../media/image310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9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3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2195512" y="1490663"/>
            <a:ext cx="5740399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9224" rIns="90000" bIns="45000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r>
              <a:rPr lang="es-ES" sz="1400" b="0" i="0" dirty="0">
                <a:effectLst/>
                <a:latin typeface="Arial" panose="020B0604020202020204" pitchFamily="34" charset="0"/>
              </a:rPr>
              <a:t>DAVID ABELLA-BUJALANCE, MAXI SAN MIGUEL, AND JOSE J. RAMASCO</a:t>
            </a:r>
          </a:p>
          <a:p>
            <a:pPr eaLnBrk="1"/>
            <a:endParaRPr lang="es-ES" sz="1400" dirty="0">
              <a:latin typeface="Arial" panose="020B0604020202020204" pitchFamily="34" charset="0"/>
            </a:endParaRPr>
          </a:p>
          <a:p>
            <a:pPr eaLnBrk="1"/>
            <a:endParaRPr lang="es-ES" sz="1400" b="0" i="0" dirty="0">
              <a:effectLst/>
              <a:latin typeface="Arial" panose="020B0604020202020204" pitchFamily="34" charset="0"/>
            </a:endParaRPr>
          </a:p>
          <a:p>
            <a:pPr eaLnBrk="1"/>
            <a:endParaRPr lang="es-ES" sz="1400" dirty="0">
              <a:latin typeface="Arial" panose="020B0604020202020204" pitchFamily="34" charset="0"/>
            </a:endParaRPr>
          </a:p>
          <a:p>
            <a:pPr eaLnBrk="1"/>
            <a:r>
              <a:rPr lang="es-ES" sz="1400" b="0" i="1" dirty="0">
                <a:effectLst/>
                <a:latin typeface="Arial" panose="020B0604020202020204" pitchFamily="34" charset="0"/>
              </a:rPr>
              <a:t>Instituto de Física Interdisciplinar y Sistemas Complejos IFISC (CSIC-UIB), Campus UIB, 07122 Palma de Mallorca, </a:t>
            </a:r>
            <a:r>
              <a:rPr lang="es-ES" sz="1400" b="0" i="1" dirty="0" err="1">
                <a:effectLst/>
                <a:latin typeface="Arial" panose="020B0604020202020204" pitchFamily="34" charset="0"/>
              </a:rPr>
              <a:t>Spain</a:t>
            </a:r>
            <a:endParaRPr lang="es-ES" altLang="es-ES" sz="1400" i="1" dirty="0">
              <a:solidFill>
                <a:srgbClr val="333333"/>
              </a:solidFill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195513" y="504825"/>
            <a:ext cx="5046662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114" rIns="90000" bIns="45000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r>
              <a:rPr lang="en-US" altLang="es-ES" sz="2600" b="1" dirty="0">
                <a:solidFill>
                  <a:srgbClr val="333333"/>
                </a:solidFill>
              </a:rPr>
              <a:t>Aging effects in Schelling Segregation Model</a:t>
            </a:r>
            <a:endParaRPr lang="es-ES" altLang="es-ES" sz="2600" b="1" dirty="0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0B7AD4-AEB7-46AC-BA96-240F736DA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12" y="1053115"/>
            <a:ext cx="2886545" cy="1077275"/>
          </a:xfrm>
          <a:prstGeom prst="rect">
            <a:avLst/>
          </a:prstGeom>
        </p:spPr>
      </p:pic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s-ES" altLang="es-ES" sz="2200" dirty="0" err="1"/>
              <a:t>Phase</a:t>
            </a:r>
            <a:r>
              <a:rPr lang="es-ES" altLang="es-ES" sz="2200" dirty="0"/>
              <a:t> </a:t>
            </a:r>
            <a:r>
              <a:rPr lang="es-ES" altLang="es-ES" sz="2200" dirty="0" err="1"/>
              <a:t>Diagram</a:t>
            </a:r>
            <a:endParaRPr lang="es-ES" altLang="es-ES" sz="2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1EDD48-943D-4454-9C37-1FC84972974C}"/>
              </a:ext>
            </a:extLst>
          </p:cNvPr>
          <p:cNvSpPr txBox="1"/>
          <p:nvPr/>
        </p:nvSpPr>
        <p:spPr>
          <a:xfrm>
            <a:off x="6030912" y="688976"/>
            <a:ext cx="3733800" cy="33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700" dirty="0" err="1"/>
              <a:t>Segregation</a:t>
            </a:r>
            <a:r>
              <a:rPr lang="es-ES" sz="1700" dirty="0"/>
              <a:t> </a:t>
            </a:r>
            <a:r>
              <a:rPr lang="es-ES" sz="1700" dirty="0" err="1"/>
              <a:t>coeficient</a:t>
            </a:r>
            <a:r>
              <a:rPr lang="es-ES" sz="1700" dirty="0"/>
              <a:t>:</a:t>
            </a:r>
            <a:endParaRPr lang="en-GB" sz="1700" dirty="0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739927CC-2089-4562-9287-AAEDA81B1C80}"/>
              </a:ext>
            </a:extLst>
          </p:cNvPr>
          <p:cNvSpPr/>
          <p:nvPr/>
        </p:nvSpPr>
        <p:spPr bwMode="auto">
          <a:xfrm rot="16200000">
            <a:off x="8242189" y="3210788"/>
            <a:ext cx="278033" cy="2566988"/>
          </a:xfrm>
          <a:prstGeom prst="leftBrace">
            <a:avLst>
              <a:gd name="adj1" fmla="val 117641"/>
              <a:gd name="adj2" fmla="val 4920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A5D9018-89DE-45A1-BB2B-D55ADB042E72}"/>
              </a:ext>
            </a:extLst>
          </p:cNvPr>
          <p:cNvSpPr txBox="1"/>
          <p:nvPr/>
        </p:nvSpPr>
        <p:spPr>
          <a:xfrm>
            <a:off x="7016279" y="4807251"/>
            <a:ext cx="2815167" cy="3356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en-GB" sz="1700" b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Aging favours segregation!</a:t>
            </a:r>
            <a:endParaRPr kumimoji="0" lang="en-GB" sz="2400" b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7" name="Imagen 16" descr="Forma, Rectángulo&#10;&#10;Descripción generada automáticamente">
            <a:extLst>
              <a:ext uri="{FF2B5EF4-FFF2-40B4-BE49-F238E27FC236}">
                <a16:creationId xmlns:a16="http://schemas.microsoft.com/office/drawing/2014/main" id="{B233E102-11EB-4E2C-83E9-673D21E39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4" y="713229"/>
            <a:ext cx="5615693" cy="2807846"/>
          </a:xfrm>
          <a:prstGeom prst="rect">
            <a:avLst/>
          </a:prstGeom>
        </p:spPr>
      </p:pic>
      <p:pic>
        <p:nvPicPr>
          <p:cNvPr id="19" name="Imagen 18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7C5DA754-9C99-4633-9829-C5E17BFA9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3" y="2939995"/>
            <a:ext cx="5615694" cy="2807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47CC7DF-6957-426C-BEC4-DF81AD02AEC0}"/>
                  </a:ext>
                </a:extLst>
              </p:cNvPr>
              <p:cNvSpPr txBox="1"/>
              <p:nvPr/>
            </p:nvSpPr>
            <p:spPr>
              <a:xfrm>
                <a:off x="1535643" y="557327"/>
                <a:ext cx="914400" cy="228973"/>
              </a:xfrm>
              <a:prstGeom prst="rect">
                <a:avLst/>
              </a:prstGeom>
              <a:ln>
                <a:solidFill>
                  <a:srgbClr val="FF7C8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=0.15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47CC7DF-6957-426C-BEC4-DF81AD02A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43" y="557327"/>
                <a:ext cx="914400" cy="228973"/>
              </a:xfrm>
              <a:prstGeom prst="rect">
                <a:avLst/>
              </a:prstGeom>
              <a:blipFill>
                <a:blip r:embed="rId6"/>
                <a:stretch>
                  <a:fillRect l="-3247" r="-2597" b="-21429"/>
                </a:stretch>
              </a:blipFill>
              <a:ln>
                <a:solidFill>
                  <a:srgbClr val="FF7C8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C04886C-C4AE-4BD9-A9DC-B6488C9A09A8}"/>
                  </a:ext>
                </a:extLst>
              </p:cNvPr>
              <p:cNvSpPr txBox="1"/>
              <p:nvPr/>
            </p:nvSpPr>
            <p:spPr>
              <a:xfrm>
                <a:off x="3198944" y="557213"/>
                <a:ext cx="914400" cy="22897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C04886C-C4AE-4BD9-A9DC-B6488C9A0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944" y="557213"/>
                <a:ext cx="914400" cy="228973"/>
              </a:xfrm>
              <a:prstGeom prst="rect">
                <a:avLst/>
              </a:prstGeom>
              <a:blipFill>
                <a:blip r:embed="rId7"/>
                <a:stretch>
                  <a:fillRect l="-3247" r="-2597" b="-2142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: curvado 12">
            <a:extLst>
              <a:ext uri="{FF2B5EF4-FFF2-40B4-BE49-F238E27FC236}">
                <a16:creationId xmlns:a16="http://schemas.microsoft.com/office/drawing/2014/main" id="{FE79F03C-F802-4EF5-AF30-FF4BD97E5B51}"/>
              </a:ext>
            </a:extLst>
          </p:cNvPr>
          <p:cNvCxnSpPr>
            <a:endCxn id="10" idx="1"/>
          </p:cNvCxnSpPr>
          <p:nvPr/>
        </p:nvCxnSpPr>
        <p:spPr bwMode="auto">
          <a:xfrm rot="16200000" flipV="1">
            <a:off x="1433487" y="773971"/>
            <a:ext cx="487061" cy="282747"/>
          </a:xfrm>
          <a:prstGeom prst="curvedConnector4">
            <a:avLst>
              <a:gd name="adj1" fmla="val 3481"/>
              <a:gd name="adj2" fmla="val 18085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B6A5BAC2-0E6D-47AE-8CF2-CD60E4F98FF3}"/>
              </a:ext>
            </a:extLst>
          </p:cNvPr>
          <p:cNvCxnSpPr>
            <a:endCxn id="11" idx="1"/>
          </p:cNvCxnSpPr>
          <p:nvPr/>
        </p:nvCxnSpPr>
        <p:spPr bwMode="auto">
          <a:xfrm rot="5400000" flipH="1" flipV="1">
            <a:off x="2613751" y="694313"/>
            <a:ext cx="607805" cy="562581"/>
          </a:xfrm>
          <a:prstGeom prst="curved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BB6765F-9542-4443-B662-0354FBFB92F8}"/>
                  </a:ext>
                </a:extLst>
              </p:cNvPr>
              <p:cNvSpPr txBox="1"/>
              <p:nvPr/>
            </p:nvSpPr>
            <p:spPr>
              <a:xfrm>
                <a:off x="3176" y="5432052"/>
                <a:ext cx="914400" cy="228973"/>
              </a:xfrm>
              <a:prstGeom prst="rect">
                <a:avLst/>
              </a:prstGeom>
              <a:ln>
                <a:solidFill>
                  <a:srgbClr val="00CC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=0.15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BB6765F-9542-4443-B662-0354FBFB9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" y="5432052"/>
                <a:ext cx="914400" cy="228973"/>
              </a:xfrm>
              <a:prstGeom prst="rect">
                <a:avLst/>
              </a:prstGeom>
              <a:blipFill>
                <a:blip r:embed="rId8"/>
                <a:stretch>
                  <a:fillRect l="-3247" r="-2597" b="-21429"/>
                </a:stretch>
              </a:blipFill>
              <a:ln>
                <a:solidFill>
                  <a:srgbClr val="00CC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9D2AFD6-747D-43AC-AD27-693C8AF60049}"/>
                  </a:ext>
                </a:extLst>
              </p:cNvPr>
              <p:cNvSpPr txBox="1"/>
              <p:nvPr/>
            </p:nvSpPr>
            <p:spPr>
              <a:xfrm>
                <a:off x="1666477" y="5431938"/>
                <a:ext cx="914400" cy="228973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9D2AFD6-747D-43AC-AD27-693C8AF60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477" y="5431938"/>
                <a:ext cx="914400" cy="228973"/>
              </a:xfrm>
              <a:prstGeom prst="rect">
                <a:avLst/>
              </a:prstGeom>
              <a:blipFill>
                <a:blip r:embed="rId9"/>
                <a:stretch>
                  <a:fillRect l="-3247" r="-2597" b="-21429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ector: curvado 17">
            <a:extLst>
              <a:ext uri="{FF2B5EF4-FFF2-40B4-BE49-F238E27FC236}">
                <a16:creationId xmlns:a16="http://schemas.microsoft.com/office/drawing/2014/main" id="{6831AB5E-BE1F-43C4-AEE4-1182DAABCF41}"/>
              </a:ext>
            </a:extLst>
          </p:cNvPr>
          <p:cNvCxnSpPr/>
          <p:nvPr/>
        </p:nvCxnSpPr>
        <p:spPr bwMode="auto">
          <a:xfrm rot="10800000" flipV="1">
            <a:off x="392113" y="4780350"/>
            <a:ext cx="1269077" cy="641641"/>
          </a:xfrm>
          <a:prstGeom prst="curvedConnector3">
            <a:avLst>
              <a:gd name="adj1" fmla="val 101371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76B32545-1B10-48C8-8FB1-CE55804AEB60}"/>
              </a:ext>
            </a:extLst>
          </p:cNvPr>
          <p:cNvCxnSpPr/>
          <p:nvPr/>
        </p:nvCxnSpPr>
        <p:spPr bwMode="auto">
          <a:xfrm rot="5400000">
            <a:off x="1788809" y="4855727"/>
            <a:ext cx="595845" cy="536683"/>
          </a:xfrm>
          <a:prstGeom prst="curvedConnector3">
            <a:avLst>
              <a:gd name="adj1" fmla="val -3996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2B84D416-A467-4992-95ED-8643939951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6265" y="1218782"/>
            <a:ext cx="1426519" cy="14265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6A991BC-21D9-448D-B081-305F8B6116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2864" y="1211842"/>
            <a:ext cx="1426519" cy="14247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B66EEA2-B5EF-4965-8CFE-01BE0A984A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612" y="1218782"/>
            <a:ext cx="1436140" cy="143045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C1E8323-987C-490E-ADC6-C358254BBC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2841" y="3287573"/>
            <a:ext cx="1430030" cy="14282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42DAE0D-E8D0-43B4-95AE-AF398CB7FD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516" y="3289330"/>
            <a:ext cx="1433952" cy="14282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C15F5B1-0B2D-4AB9-9D5E-9CD5975693EF}"/>
              </a:ext>
            </a:extLst>
          </p:cNvPr>
          <p:cNvSpPr txBox="1"/>
          <p:nvPr/>
        </p:nvSpPr>
        <p:spPr>
          <a:xfrm>
            <a:off x="844305" y="1000410"/>
            <a:ext cx="92204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FROZEN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3F36052-A78F-43C1-B5DB-09726FFCB5D3}"/>
              </a:ext>
            </a:extLst>
          </p:cNvPr>
          <p:cNvSpPr txBox="1"/>
          <p:nvPr/>
        </p:nvSpPr>
        <p:spPr>
          <a:xfrm>
            <a:off x="867612" y="3034433"/>
            <a:ext cx="92204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FROZEN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D776700-563D-49B7-B59E-71AE17FBADE8}"/>
              </a:ext>
            </a:extLst>
          </p:cNvPr>
          <p:cNvSpPr txBox="1"/>
          <p:nvPr/>
        </p:nvSpPr>
        <p:spPr>
          <a:xfrm>
            <a:off x="844305" y="1000410"/>
            <a:ext cx="92204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FROZEN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97AE880-B2D9-4330-8E53-F73AB3DB3B3F}"/>
              </a:ext>
            </a:extLst>
          </p:cNvPr>
          <p:cNvSpPr txBox="1"/>
          <p:nvPr/>
        </p:nvSpPr>
        <p:spPr>
          <a:xfrm>
            <a:off x="2856265" y="2658015"/>
            <a:ext cx="142006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SEGREGATED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DF80356-5C31-439A-A406-BCD97A449727}"/>
              </a:ext>
            </a:extLst>
          </p:cNvPr>
          <p:cNvSpPr txBox="1"/>
          <p:nvPr/>
        </p:nvSpPr>
        <p:spPr>
          <a:xfrm>
            <a:off x="4722822" y="866166"/>
            <a:ext cx="7537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MIXED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89A7595-B8CA-461E-868C-AA612C5D860B}"/>
              </a:ext>
            </a:extLst>
          </p:cNvPr>
          <p:cNvSpPr txBox="1"/>
          <p:nvPr/>
        </p:nvSpPr>
        <p:spPr>
          <a:xfrm>
            <a:off x="3516312" y="4768284"/>
            <a:ext cx="142006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SEGREGATED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EA6D5AB-B9D1-4D3E-A1BF-593EBA52A0F6}"/>
              </a:ext>
            </a:extLst>
          </p:cNvPr>
          <p:cNvCxnSpPr>
            <a:cxnSpLocks/>
          </p:cNvCxnSpPr>
          <p:nvPr/>
        </p:nvCxnSpPr>
        <p:spPr bwMode="auto">
          <a:xfrm>
            <a:off x="4659312" y="713229"/>
            <a:ext cx="0" cy="2350646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87B7A3F5-8A67-4C2A-94C6-15D43726729D}"/>
                  </a:ext>
                </a:extLst>
              </p:cNvPr>
              <p:cNvSpPr txBox="1"/>
              <p:nvPr/>
            </p:nvSpPr>
            <p:spPr>
              <a:xfrm>
                <a:off x="4692847" y="506404"/>
                <a:ext cx="1195777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𝒕𝒉</m:t>
                          </m:r>
                        </m:sub>
                      </m:sSub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𝟕𝟓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87B7A3F5-8A67-4C2A-94C6-15D437267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47" y="506404"/>
                <a:ext cx="1195777" cy="257635"/>
              </a:xfrm>
              <a:prstGeom prst="rect">
                <a:avLst/>
              </a:prstGeom>
              <a:blipFill>
                <a:blip r:embed="rId14"/>
                <a:stretch>
                  <a:fillRect l="-4082" t="-2381" r="-4592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uadroTexto 37">
            <a:extLst>
              <a:ext uri="{FF2B5EF4-FFF2-40B4-BE49-F238E27FC236}">
                <a16:creationId xmlns:a16="http://schemas.microsoft.com/office/drawing/2014/main" id="{97DECA9F-F99D-479C-B58A-BCB645A89241}"/>
              </a:ext>
            </a:extLst>
          </p:cNvPr>
          <p:cNvSpPr txBox="1"/>
          <p:nvPr/>
        </p:nvSpPr>
        <p:spPr>
          <a:xfrm>
            <a:off x="2179164" y="127146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4/9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0CA64F3-3010-4A05-9EB9-38CFD76F9909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4/9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DD2AD1DB-4E65-4B7B-B302-F63CB084A70E}"/>
                  </a:ext>
                </a:extLst>
              </p:cNvPr>
              <p:cNvSpPr txBox="1"/>
              <p:nvPr/>
            </p:nvSpPr>
            <p:spPr>
              <a:xfrm>
                <a:off x="6438105" y="2430956"/>
                <a:ext cx="3886200" cy="1895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s-ES" dirty="0" err="1"/>
                  <a:t>Aging</a:t>
                </a:r>
                <a:r>
                  <a:rPr lang="es-ES" dirty="0"/>
                  <a:t> </a:t>
                </a:r>
                <a:r>
                  <a:rPr lang="es-ES" dirty="0" err="1"/>
                  <a:t>effects</a:t>
                </a:r>
                <a:r>
                  <a:rPr lang="es-ES" dirty="0"/>
                  <a:t>:</a:t>
                </a:r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endParaRPr lang="es-ES" dirty="0"/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r>
                  <a:rPr lang="es-ES" dirty="0"/>
                  <a:t>No </a:t>
                </a:r>
                <a:r>
                  <a:rPr lang="es-ES" dirty="0" err="1"/>
                  <a:t>segregated</a:t>
                </a:r>
                <a:r>
                  <a:rPr lang="es-ES" dirty="0"/>
                  <a:t> – </a:t>
                </a:r>
                <a:r>
                  <a:rPr lang="es-ES" dirty="0" err="1"/>
                  <a:t>mixed</a:t>
                </a:r>
                <a:r>
                  <a:rPr lang="es-ES" dirty="0"/>
                  <a:t> </a:t>
                </a:r>
                <a:r>
                  <a:rPr lang="es-ES" dirty="0" err="1"/>
                  <a:t>transition</a:t>
                </a:r>
                <a:r>
                  <a:rPr lang="es-ES" dirty="0"/>
                  <a:t>.</a:t>
                </a:r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endParaRPr lang="es-ES" dirty="0"/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r>
                  <a:rPr lang="es-ES" dirty="0" err="1"/>
                  <a:t>Segregation</a:t>
                </a:r>
                <a:r>
                  <a:rPr lang="es-ES" dirty="0"/>
                  <a:t> </a:t>
                </a:r>
                <a:r>
                  <a:rPr lang="es-ES" dirty="0" err="1"/>
                  <a:t>for</a:t>
                </a:r>
                <a:r>
                  <a:rPr lang="es-ES" dirty="0"/>
                  <a:t> </a:t>
                </a:r>
                <a:r>
                  <a:rPr lang="es-ES" dirty="0" err="1"/>
                  <a:t>high</a:t>
                </a:r>
                <a:r>
                  <a:rPr lang="es-ES" dirty="0"/>
                  <a:t> </a:t>
                </a:r>
                <a:r>
                  <a:rPr lang="es-ES" dirty="0" err="1"/>
                  <a:t>values</a:t>
                </a:r>
                <a:r>
                  <a:rPr lang="es-ES" dirty="0"/>
                  <a:t> </a:t>
                </a:r>
                <a:r>
                  <a:rPr lang="es-ES" dirty="0" err="1"/>
                  <a:t>of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DD2AD1DB-4E65-4B7B-B302-F63CB084A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105" y="2430956"/>
                <a:ext cx="3886200" cy="1895775"/>
              </a:xfrm>
              <a:prstGeom prst="rect">
                <a:avLst/>
              </a:prstGeom>
              <a:blipFill>
                <a:blip r:embed="rId15"/>
                <a:stretch>
                  <a:fillRect l="-940" t="-2894" b="-41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uadroTexto 41">
            <a:extLst>
              <a:ext uri="{FF2B5EF4-FFF2-40B4-BE49-F238E27FC236}">
                <a16:creationId xmlns:a16="http://schemas.microsoft.com/office/drawing/2014/main" id="{DD012730-8408-413B-8753-78E49778E3F9}"/>
              </a:ext>
            </a:extLst>
          </p:cNvPr>
          <p:cNvSpPr txBox="1"/>
          <p:nvPr/>
        </p:nvSpPr>
        <p:spPr>
          <a:xfrm rot="16200000">
            <a:off x="-2534231" y="-530527"/>
            <a:ext cx="5295900" cy="29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NCSM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A9C429F9-5B79-4C83-8001-E90ED831DDCC}"/>
              </a:ext>
            </a:extLst>
          </p:cNvPr>
          <p:cNvSpPr txBox="1"/>
          <p:nvPr/>
        </p:nvSpPr>
        <p:spPr>
          <a:xfrm rot="16200000">
            <a:off x="-858671" y="3873036"/>
            <a:ext cx="1976800" cy="299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NCSM </a:t>
            </a:r>
            <a:r>
              <a:rPr lang="es-ES" sz="1400" b="1" dirty="0" err="1"/>
              <a:t>with</a:t>
            </a:r>
            <a:r>
              <a:rPr lang="es-ES" sz="1400" b="1" dirty="0"/>
              <a:t> </a:t>
            </a:r>
            <a:r>
              <a:rPr lang="es-ES" sz="1400" b="1" dirty="0" err="1"/>
              <a:t>aging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3857452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0B7AD4-AEB7-46AC-BA96-240F736DA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12" y="1053115"/>
            <a:ext cx="2886545" cy="1077275"/>
          </a:xfrm>
          <a:prstGeom prst="rect">
            <a:avLst/>
          </a:prstGeom>
        </p:spPr>
      </p:pic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s-ES" altLang="es-ES" sz="2200" dirty="0" err="1"/>
              <a:t>Phase</a:t>
            </a:r>
            <a:r>
              <a:rPr lang="es-ES" altLang="es-ES" sz="2200" dirty="0"/>
              <a:t> </a:t>
            </a:r>
            <a:r>
              <a:rPr lang="es-ES" altLang="es-ES" sz="2200" dirty="0" err="1"/>
              <a:t>Diagram</a:t>
            </a:r>
            <a:endParaRPr lang="es-ES" altLang="es-ES" sz="2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1EDD48-943D-4454-9C37-1FC84972974C}"/>
              </a:ext>
            </a:extLst>
          </p:cNvPr>
          <p:cNvSpPr txBox="1"/>
          <p:nvPr/>
        </p:nvSpPr>
        <p:spPr>
          <a:xfrm>
            <a:off x="6030912" y="688976"/>
            <a:ext cx="3733800" cy="33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700" dirty="0" err="1"/>
              <a:t>Segregation</a:t>
            </a:r>
            <a:r>
              <a:rPr lang="es-ES" sz="1700" dirty="0"/>
              <a:t> </a:t>
            </a:r>
            <a:r>
              <a:rPr lang="es-ES" sz="1700" dirty="0" err="1"/>
              <a:t>coeficient</a:t>
            </a:r>
            <a:r>
              <a:rPr lang="es-ES" sz="1700" dirty="0"/>
              <a:t>:</a:t>
            </a:r>
            <a:endParaRPr lang="en-GB" sz="1700" dirty="0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739927CC-2089-4562-9287-AAEDA81B1C80}"/>
              </a:ext>
            </a:extLst>
          </p:cNvPr>
          <p:cNvSpPr/>
          <p:nvPr/>
        </p:nvSpPr>
        <p:spPr bwMode="auto">
          <a:xfrm rot="16200000">
            <a:off x="8242189" y="3210788"/>
            <a:ext cx="278033" cy="2566988"/>
          </a:xfrm>
          <a:prstGeom prst="leftBrace">
            <a:avLst>
              <a:gd name="adj1" fmla="val 117641"/>
              <a:gd name="adj2" fmla="val 4920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A5D9018-89DE-45A1-BB2B-D55ADB042E72}"/>
              </a:ext>
            </a:extLst>
          </p:cNvPr>
          <p:cNvSpPr txBox="1"/>
          <p:nvPr/>
        </p:nvSpPr>
        <p:spPr>
          <a:xfrm>
            <a:off x="7016279" y="4807251"/>
            <a:ext cx="2815167" cy="3356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en-GB" sz="1700" b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Aging favours segregation!</a:t>
            </a:r>
            <a:endParaRPr kumimoji="0" lang="en-GB" sz="2400" b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7" name="Imagen 16" descr="Forma, Rectángulo&#10;&#10;Descripción generada automáticamente">
            <a:extLst>
              <a:ext uri="{FF2B5EF4-FFF2-40B4-BE49-F238E27FC236}">
                <a16:creationId xmlns:a16="http://schemas.microsoft.com/office/drawing/2014/main" id="{B233E102-11EB-4E2C-83E9-673D21E39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4" y="713229"/>
            <a:ext cx="5615693" cy="2807846"/>
          </a:xfrm>
          <a:prstGeom prst="rect">
            <a:avLst/>
          </a:prstGeom>
        </p:spPr>
      </p:pic>
      <p:pic>
        <p:nvPicPr>
          <p:cNvPr id="19" name="Imagen 18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7C5DA754-9C99-4633-9829-C5E17BFA9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3" y="2939995"/>
            <a:ext cx="5615694" cy="2807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47CC7DF-6957-426C-BEC4-DF81AD02AEC0}"/>
                  </a:ext>
                </a:extLst>
              </p:cNvPr>
              <p:cNvSpPr txBox="1"/>
              <p:nvPr/>
            </p:nvSpPr>
            <p:spPr>
              <a:xfrm>
                <a:off x="1535643" y="557327"/>
                <a:ext cx="914400" cy="228973"/>
              </a:xfrm>
              <a:prstGeom prst="rect">
                <a:avLst/>
              </a:prstGeom>
              <a:ln>
                <a:solidFill>
                  <a:srgbClr val="FF7C8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=0.15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47CC7DF-6957-426C-BEC4-DF81AD02A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43" y="557327"/>
                <a:ext cx="914400" cy="228973"/>
              </a:xfrm>
              <a:prstGeom prst="rect">
                <a:avLst/>
              </a:prstGeom>
              <a:blipFill>
                <a:blip r:embed="rId6"/>
                <a:stretch>
                  <a:fillRect l="-3247" r="-2597" b="-21429"/>
                </a:stretch>
              </a:blipFill>
              <a:ln>
                <a:solidFill>
                  <a:srgbClr val="FF7C8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C04886C-C4AE-4BD9-A9DC-B6488C9A09A8}"/>
                  </a:ext>
                </a:extLst>
              </p:cNvPr>
              <p:cNvSpPr txBox="1"/>
              <p:nvPr/>
            </p:nvSpPr>
            <p:spPr>
              <a:xfrm>
                <a:off x="3198944" y="557213"/>
                <a:ext cx="914400" cy="22897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C04886C-C4AE-4BD9-A9DC-B6488C9A0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944" y="557213"/>
                <a:ext cx="914400" cy="228973"/>
              </a:xfrm>
              <a:prstGeom prst="rect">
                <a:avLst/>
              </a:prstGeom>
              <a:blipFill>
                <a:blip r:embed="rId7"/>
                <a:stretch>
                  <a:fillRect l="-3247" r="-2597" b="-2142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: curvado 12">
            <a:extLst>
              <a:ext uri="{FF2B5EF4-FFF2-40B4-BE49-F238E27FC236}">
                <a16:creationId xmlns:a16="http://schemas.microsoft.com/office/drawing/2014/main" id="{FE79F03C-F802-4EF5-AF30-FF4BD97E5B51}"/>
              </a:ext>
            </a:extLst>
          </p:cNvPr>
          <p:cNvCxnSpPr>
            <a:endCxn id="10" idx="1"/>
          </p:cNvCxnSpPr>
          <p:nvPr/>
        </p:nvCxnSpPr>
        <p:spPr bwMode="auto">
          <a:xfrm rot="16200000" flipV="1">
            <a:off x="1433487" y="773971"/>
            <a:ext cx="487061" cy="282747"/>
          </a:xfrm>
          <a:prstGeom prst="curvedConnector4">
            <a:avLst>
              <a:gd name="adj1" fmla="val 3481"/>
              <a:gd name="adj2" fmla="val 18085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B6A5BAC2-0E6D-47AE-8CF2-CD60E4F98FF3}"/>
              </a:ext>
            </a:extLst>
          </p:cNvPr>
          <p:cNvCxnSpPr>
            <a:endCxn id="11" idx="1"/>
          </p:cNvCxnSpPr>
          <p:nvPr/>
        </p:nvCxnSpPr>
        <p:spPr bwMode="auto">
          <a:xfrm rot="5400000" flipH="1" flipV="1">
            <a:off x="2613751" y="694313"/>
            <a:ext cx="607805" cy="562581"/>
          </a:xfrm>
          <a:prstGeom prst="curved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BB6765F-9542-4443-B662-0354FBFB92F8}"/>
                  </a:ext>
                </a:extLst>
              </p:cNvPr>
              <p:cNvSpPr txBox="1"/>
              <p:nvPr/>
            </p:nvSpPr>
            <p:spPr>
              <a:xfrm>
                <a:off x="3176" y="5432052"/>
                <a:ext cx="914400" cy="228973"/>
              </a:xfrm>
              <a:prstGeom prst="rect">
                <a:avLst/>
              </a:prstGeom>
              <a:ln>
                <a:solidFill>
                  <a:srgbClr val="00CC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=0.15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BB6765F-9542-4443-B662-0354FBFB9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" y="5432052"/>
                <a:ext cx="914400" cy="228973"/>
              </a:xfrm>
              <a:prstGeom prst="rect">
                <a:avLst/>
              </a:prstGeom>
              <a:blipFill>
                <a:blip r:embed="rId8"/>
                <a:stretch>
                  <a:fillRect l="-3247" r="-2597" b="-21429"/>
                </a:stretch>
              </a:blipFill>
              <a:ln>
                <a:solidFill>
                  <a:srgbClr val="00CC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9D2AFD6-747D-43AC-AD27-693C8AF60049}"/>
                  </a:ext>
                </a:extLst>
              </p:cNvPr>
              <p:cNvSpPr txBox="1"/>
              <p:nvPr/>
            </p:nvSpPr>
            <p:spPr>
              <a:xfrm>
                <a:off x="1666477" y="5431938"/>
                <a:ext cx="914400" cy="228973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9D2AFD6-747D-43AC-AD27-693C8AF60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477" y="5431938"/>
                <a:ext cx="914400" cy="228973"/>
              </a:xfrm>
              <a:prstGeom prst="rect">
                <a:avLst/>
              </a:prstGeom>
              <a:blipFill>
                <a:blip r:embed="rId9"/>
                <a:stretch>
                  <a:fillRect l="-3247" r="-2597" b="-21429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ector: curvado 17">
            <a:extLst>
              <a:ext uri="{FF2B5EF4-FFF2-40B4-BE49-F238E27FC236}">
                <a16:creationId xmlns:a16="http://schemas.microsoft.com/office/drawing/2014/main" id="{6831AB5E-BE1F-43C4-AEE4-1182DAABCF41}"/>
              </a:ext>
            </a:extLst>
          </p:cNvPr>
          <p:cNvCxnSpPr/>
          <p:nvPr/>
        </p:nvCxnSpPr>
        <p:spPr bwMode="auto">
          <a:xfrm rot="10800000" flipV="1">
            <a:off x="392113" y="4780350"/>
            <a:ext cx="1269077" cy="641641"/>
          </a:xfrm>
          <a:prstGeom prst="curvedConnector3">
            <a:avLst>
              <a:gd name="adj1" fmla="val 101371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76B32545-1B10-48C8-8FB1-CE55804AEB60}"/>
              </a:ext>
            </a:extLst>
          </p:cNvPr>
          <p:cNvCxnSpPr/>
          <p:nvPr/>
        </p:nvCxnSpPr>
        <p:spPr bwMode="auto">
          <a:xfrm rot="5400000">
            <a:off x="1788809" y="4855727"/>
            <a:ext cx="595845" cy="536683"/>
          </a:xfrm>
          <a:prstGeom prst="curvedConnector3">
            <a:avLst>
              <a:gd name="adj1" fmla="val -3996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2B84D416-A467-4992-95ED-8643939951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6265" y="1218782"/>
            <a:ext cx="1426519" cy="14265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6A991BC-21D9-448D-B081-305F8B6116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2864" y="1211842"/>
            <a:ext cx="1426519" cy="14247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B66EEA2-B5EF-4965-8CFE-01BE0A984A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612" y="1218782"/>
            <a:ext cx="1436140" cy="143045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C1E8323-987C-490E-ADC6-C358254BBC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2841" y="3287573"/>
            <a:ext cx="1430030" cy="14282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EEAA9FD2-7D62-494A-B2E9-364AC1BF8B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2864" y="3289330"/>
            <a:ext cx="1428274" cy="14247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42DAE0D-E8D0-43B4-95AE-AF398CB7FD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516" y="3289330"/>
            <a:ext cx="1433952" cy="14282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51D065F8-1DB8-49A5-B3BF-D807E32CC67E}"/>
              </a:ext>
            </a:extLst>
          </p:cNvPr>
          <p:cNvSpPr txBox="1"/>
          <p:nvPr/>
        </p:nvSpPr>
        <p:spPr>
          <a:xfrm>
            <a:off x="844305" y="1000410"/>
            <a:ext cx="92204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FROZEN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942914E-F474-4B4F-B28B-7E603C21849B}"/>
              </a:ext>
            </a:extLst>
          </p:cNvPr>
          <p:cNvSpPr txBox="1"/>
          <p:nvPr/>
        </p:nvSpPr>
        <p:spPr>
          <a:xfrm>
            <a:off x="844305" y="1000410"/>
            <a:ext cx="92204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FROZEN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4F73878-65F5-4023-AFEE-4AAA90454F29}"/>
              </a:ext>
            </a:extLst>
          </p:cNvPr>
          <p:cNvSpPr txBox="1"/>
          <p:nvPr/>
        </p:nvSpPr>
        <p:spPr>
          <a:xfrm>
            <a:off x="2856265" y="2658015"/>
            <a:ext cx="142006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SEGREGATED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255C319-2A75-48CC-9DB4-0CFB6D2B14AE}"/>
              </a:ext>
            </a:extLst>
          </p:cNvPr>
          <p:cNvSpPr txBox="1"/>
          <p:nvPr/>
        </p:nvSpPr>
        <p:spPr>
          <a:xfrm>
            <a:off x="4722822" y="866166"/>
            <a:ext cx="7537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MIXED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C3AC43D-F497-4E1B-A149-B2448C998375}"/>
              </a:ext>
            </a:extLst>
          </p:cNvPr>
          <p:cNvSpPr txBox="1"/>
          <p:nvPr/>
        </p:nvSpPr>
        <p:spPr>
          <a:xfrm>
            <a:off x="867612" y="3034433"/>
            <a:ext cx="92204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FROZEN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5A0784F-C7F7-42F4-B82A-A68CC1F7F6F2}"/>
              </a:ext>
            </a:extLst>
          </p:cNvPr>
          <p:cNvSpPr txBox="1"/>
          <p:nvPr/>
        </p:nvSpPr>
        <p:spPr>
          <a:xfrm>
            <a:off x="3516312" y="4768284"/>
            <a:ext cx="142006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SEGREGATED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71DA1B10-CBF6-4C85-B239-D437DACF56E3}"/>
              </a:ext>
            </a:extLst>
          </p:cNvPr>
          <p:cNvCxnSpPr>
            <a:cxnSpLocks/>
          </p:cNvCxnSpPr>
          <p:nvPr/>
        </p:nvCxnSpPr>
        <p:spPr bwMode="auto">
          <a:xfrm>
            <a:off x="4659312" y="713229"/>
            <a:ext cx="0" cy="2350646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976DCC01-23C6-419B-92D2-B453D80161F8}"/>
                  </a:ext>
                </a:extLst>
              </p:cNvPr>
              <p:cNvSpPr txBox="1"/>
              <p:nvPr/>
            </p:nvSpPr>
            <p:spPr>
              <a:xfrm>
                <a:off x="4692847" y="506404"/>
                <a:ext cx="1195777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𝒕𝒉</m:t>
                          </m:r>
                        </m:sub>
                      </m:sSub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𝟕𝟓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976DCC01-23C6-419B-92D2-B453D8016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47" y="506404"/>
                <a:ext cx="1195777" cy="257635"/>
              </a:xfrm>
              <a:prstGeom prst="rect">
                <a:avLst/>
              </a:prstGeom>
              <a:blipFill>
                <a:blip r:embed="rId15"/>
                <a:stretch>
                  <a:fillRect l="-4082" t="-2381" r="-4592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uadroTexto 37">
            <a:extLst>
              <a:ext uri="{FF2B5EF4-FFF2-40B4-BE49-F238E27FC236}">
                <a16:creationId xmlns:a16="http://schemas.microsoft.com/office/drawing/2014/main" id="{A5BEF21E-67CB-481B-9A7D-F5381A3F36EE}"/>
              </a:ext>
            </a:extLst>
          </p:cNvPr>
          <p:cNvSpPr txBox="1"/>
          <p:nvPr/>
        </p:nvSpPr>
        <p:spPr>
          <a:xfrm>
            <a:off x="2179164" y="127146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4/9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CF5316B-0279-45E4-9D0C-21872745290C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4/9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4E73EADF-AF78-4398-A0DC-AF19A929AFAA}"/>
                  </a:ext>
                </a:extLst>
              </p:cNvPr>
              <p:cNvSpPr txBox="1"/>
              <p:nvPr/>
            </p:nvSpPr>
            <p:spPr>
              <a:xfrm>
                <a:off x="6438105" y="2430956"/>
                <a:ext cx="3886200" cy="1895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s-ES" dirty="0" err="1"/>
                  <a:t>Aging</a:t>
                </a:r>
                <a:r>
                  <a:rPr lang="es-ES" dirty="0"/>
                  <a:t> </a:t>
                </a:r>
                <a:r>
                  <a:rPr lang="es-ES" dirty="0" err="1"/>
                  <a:t>effects</a:t>
                </a:r>
                <a:r>
                  <a:rPr lang="es-ES" dirty="0"/>
                  <a:t>:</a:t>
                </a:r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endParaRPr lang="es-ES" dirty="0"/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r>
                  <a:rPr lang="es-ES" dirty="0"/>
                  <a:t>No </a:t>
                </a:r>
                <a:r>
                  <a:rPr lang="es-ES" dirty="0" err="1"/>
                  <a:t>segregated</a:t>
                </a:r>
                <a:r>
                  <a:rPr lang="es-ES" dirty="0"/>
                  <a:t> – </a:t>
                </a:r>
                <a:r>
                  <a:rPr lang="es-ES" dirty="0" err="1"/>
                  <a:t>mixed</a:t>
                </a:r>
                <a:r>
                  <a:rPr lang="es-ES" dirty="0"/>
                  <a:t> </a:t>
                </a:r>
                <a:r>
                  <a:rPr lang="es-ES" dirty="0" err="1"/>
                  <a:t>transition</a:t>
                </a:r>
                <a:r>
                  <a:rPr lang="es-ES" dirty="0"/>
                  <a:t>.</a:t>
                </a:r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endParaRPr lang="es-ES" dirty="0"/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r>
                  <a:rPr lang="es-ES" dirty="0" err="1"/>
                  <a:t>Segregation</a:t>
                </a:r>
                <a:r>
                  <a:rPr lang="es-ES" dirty="0"/>
                  <a:t> </a:t>
                </a:r>
                <a:r>
                  <a:rPr lang="es-ES" dirty="0" err="1"/>
                  <a:t>for</a:t>
                </a:r>
                <a:r>
                  <a:rPr lang="es-ES" dirty="0"/>
                  <a:t> </a:t>
                </a:r>
                <a:r>
                  <a:rPr lang="es-ES" dirty="0" err="1"/>
                  <a:t>high</a:t>
                </a:r>
                <a:r>
                  <a:rPr lang="es-ES" dirty="0"/>
                  <a:t> </a:t>
                </a:r>
                <a:r>
                  <a:rPr lang="es-ES" dirty="0" err="1"/>
                  <a:t>values</a:t>
                </a:r>
                <a:r>
                  <a:rPr lang="es-ES" dirty="0"/>
                  <a:t> </a:t>
                </a:r>
                <a:r>
                  <a:rPr lang="es-ES" dirty="0" err="1"/>
                  <a:t>of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4E73EADF-AF78-4398-A0DC-AF19A929A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105" y="2430956"/>
                <a:ext cx="3886200" cy="1895775"/>
              </a:xfrm>
              <a:prstGeom prst="rect">
                <a:avLst/>
              </a:prstGeom>
              <a:blipFill>
                <a:blip r:embed="rId16"/>
                <a:stretch>
                  <a:fillRect l="-940" t="-2894" b="-41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uadroTexto 40">
            <a:extLst>
              <a:ext uri="{FF2B5EF4-FFF2-40B4-BE49-F238E27FC236}">
                <a16:creationId xmlns:a16="http://schemas.microsoft.com/office/drawing/2014/main" id="{2874D6FF-6F33-4F3C-8917-221823B7880A}"/>
              </a:ext>
            </a:extLst>
          </p:cNvPr>
          <p:cNvSpPr txBox="1"/>
          <p:nvPr/>
        </p:nvSpPr>
        <p:spPr>
          <a:xfrm rot="16200000">
            <a:off x="-2534231" y="-530528"/>
            <a:ext cx="5295900" cy="29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NCSM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4717AE7-1ED4-4C29-8FD3-2BBE91FA61C6}"/>
              </a:ext>
            </a:extLst>
          </p:cNvPr>
          <p:cNvSpPr txBox="1"/>
          <p:nvPr/>
        </p:nvSpPr>
        <p:spPr>
          <a:xfrm rot="16200000">
            <a:off x="-858722" y="3873033"/>
            <a:ext cx="1976800" cy="299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NCSM </a:t>
            </a:r>
            <a:r>
              <a:rPr lang="es-ES" sz="1400" b="1" dirty="0" err="1"/>
              <a:t>with</a:t>
            </a:r>
            <a:r>
              <a:rPr lang="es-ES" sz="1400" b="1" dirty="0"/>
              <a:t> </a:t>
            </a:r>
            <a:r>
              <a:rPr lang="es-ES" sz="1400" b="1" dirty="0" err="1"/>
              <a:t>aging</a:t>
            </a:r>
            <a:endParaRPr lang="es-ES" sz="1400" b="1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94E28C3-5234-493F-A1EE-816F61DCB4A9}"/>
              </a:ext>
            </a:extLst>
          </p:cNvPr>
          <p:cNvSpPr txBox="1"/>
          <p:nvPr/>
        </p:nvSpPr>
        <p:spPr>
          <a:xfrm rot="16200000">
            <a:off x="-858671" y="3873035"/>
            <a:ext cx="1976800" cy="299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NCSM </a:t>
            </a:r>
            <a:r>
              <a:rPr lang="es-ES" sz="1400" b="1" dirty="0" err="1"/>
              <a:t>with</a:t>
            </a:r>
            <a:r>
              <a:rPr lang="es-ES" sz="1400" b="1" dirty="0"/>
              <a:t> </a:t>
            </a:r>
            <a:r>
              <a:rPr lang="es-ES" sz="1400" b="1" dirty="0" err="1"/>
              <a:t>aging</a:t>
            </a:r>
            <a:endParaRPr lang="es-ES" sz="1400" b="1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9765EA9-A6F6-4783-8585-1C0FEA000DD5}"/>
              </a:ext>
            </a:extLst>
          </p:cNvPr>
          <p:cNvSpPr txBox="1"/>
          <p:nvPr/>
        </p:nvSpPr>
        <p:spPr>
          <a:xfrm rot="16200000">
            <a:off x="-2534231" y="-530527"/>
            <a:ext cx="5295900" cy="29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NCSM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F145F5E-F31C-4A0B-B7FB-AB4F69A9890E}"/>
              </a:ext>
            </a:extLst>
          </p:cNvPr>
          <p:cNvSpPr txBox="1"/>
          <p:nvPr/>
        </p:nvSpPr>
        <p:spPr>
          <a:xfrm rot="16200000">
            <a:off x="-858671" y="3873036"/>
            <a:ext cx="1976800" cy="299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NCSM </a:t>
            </a:r>
            <a:r>
              <a:rPr lang="es-ES" sz="1400" b="1" dirty="0" err="1"/>
              <a:t>with</a:t>
            </a:r>
            <a:r>
              <a:rPr lang="es-ES" sz="1400" b="1" dirty="0"/>
              <a:t> </a:t>
            </a:r>
            <a:r>
              <a:rPr lang="es-ES" sz="1400" b="1" dirty="0" err="1"/>
              <a:t>aging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50706428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Segregated phase: final state</a:t>
            </a:r>
            <a:r>
              <a:rPr lang="es-ES" altLang="es-ES" sz="2200" dirty="0"/>
              <a:t> </a:t>
            </a:r>
          </a:p>
        </p:txBody>
      </p:sp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05F6B8BD-CABD-4A68-B3BC-AF5498CB20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85" b="35476"/>
          <a:stretch/>
        </p:blipFill>
        <p:spPr>
          <a:xfrm>
            <a:off x="239712" y="3386912"/>
            <a:ext cx="4934715" cy="930161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39E8FC11-F4CD-4FD6-83C5-FD1FB8944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62448"/>
          <a:stretch/>
        </p:blipFill>
        <p:spPr>
          <a:xfrm>
            <a:off x="239712" y="2003124"/>
            <a:ext cx="4934712" cy="93016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5475820-6CC6-4E05-BFCE-47EA21BC61C4}"/>
              </a:ext>
            </a:extLst>
          </p:cNvPr>
          <p:cNvSpPr txBox="1"/>
          <p:nvPr/>
        </p:nvSpPr>
        <p:spPr>
          <a:xfrm>
            <a:off x="915605" y="1619896"/>
            <a:ext cx="52959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  T = 0.57</a:t>
            </a:r>
            <a:endParaRPr lang="es-ES" sz="1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6A887CC-4DF1-449E-B1A6-5949BE72C34C}"/>
              </a:ext>
            </a:extLst>
          </p:cNvPr>
          <p:cNvSpPr txBox="1"/>
          <p:nvPr/>
        </p:nvSpPr>
        <p:spPr>
          <a:xfrm>
            <a:off x="392112" y="3006292"/>
            <a:ext cx="59436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</a:t>
            </a:r>
            <a:r>
              <a:rPr lang="es-ES" b="1" dirty="0" err="1"/>
              <a:t>with</a:t>
            </a:r>
            <a:r>
              <a:rPr lang="es-ES" b="1" dirty="0"/>
              <a:t> </a:t>
            </a:r>
            <a:r>
              <a:rPr lang="es-ES" b="1" dirty="0" err="1"/>
              <a:t>aging</a:t>
            </a:r>
            <a:r>
              <a:rPr lang="es-ES" b="1" dirty="0"/>
              <a:t>    T = 0.57</a:t>
            </a:r>
            <a:endParaRPr lang="es-ES" sz="18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8E06A59-63F6-4683-97B8-AF3C33F7700A}"/>
              </a:ext>
            </a:extLst>
          </p:cNvPr>
          <p:cNvSpPr txBox="1"/>
          <p:nvPr/>
        </p:nvSpPr>
        <p:spPr>
          <a:xfrm>
            <a:off x="6518009" y="786430"/>
            <a:ext cx="334327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700" dirty="0"/>
              <a:t>Soft interface (almost flat</a:t>
            </a:r>
            <a:r>
              <a:rPr lang="en-GB" dirty="0"/>
              <a:t>)</a:t>
            </a: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6F4586ED-983C-447C-8D01-9671684113B4}"/>
              </a:ext>
            </a:extLst>
          </p:cNvPr>
          <p:cNvSpPr/>
          <p:nvPr/>
        </p:nvSpPr>
        <p:spPr bwMode="auto">
          <a:xfrm>
            <a:off x="6312164" y="801453"/>
            <a:ext cx="228600" cy="914400"/>
          </a:xfrm>
          <a:prstGeom prst="leftBrace">
            <a:avLst>
              <a:gd name="adj1" fmla="val 41666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2E6318-1BA5-404A-A465-F44CAE1DF26F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5/9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639B69A-E7C7-4A6D-BDAE-95911BC0A4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9712" y="746977"/>
            <a:ext cx="9601200" cy="4755298"/>
          </a:xfrm>
        </p:spPr>
        <p:txBody>
          <a:bodyPr tIns="16002"/>
          <a:lstStyle/>
          <a:p>
            <a:pPr marL="0" indent="0"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es-ES" sz="1700" dirty="0" err="1"/>
              <a:t>With</a:t>
            </a:r>
            <a:r>
              <a:rPr lang="es-ES" sz="1700" dirty="0"/>
              <a:t> </a:t>
            </a:r>
            <a:r>
              <a:rPr lang="es-ES" sz="1700" dirty="0" err="1"/>
              <a:t>aging</a:t>
            </a:r>
            <a:r>
              <a:rPr lang="es-ES" sz="1700" dirty="0"/>
              <a:t>, </a:t>
            </a:r>
          </a:p>
          <a:p>
            <a:pPr marL="0" indent="0"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es-ES" sz="1700" dirty="0"/>
              <a:t>	final </a:t>
            </a:r>
            <a:r>
              <a:rPr lang="es-ES" sz="1700" dirty="0" err="1"/>
              <a:t>segregated</a:t>
            </a:r>
            <a:r>
              <a:rPr lang="es-ES" sz="1700" dirty="0"/>
              <a:t> </a:t>
            </a:r>
            <a:r>
              <a:rPr lang="es-ES" sz="1700" dirty="0" err="1"/>
              <a:t>state</a:t>
            </a:r>
            <a:r>
              <a:rPr lang="es-ES" sz="1700" dirty="0"/>
              <a:t> shows </a:t>
            </a:r>
            <a:r>
              <a:rPr lang="es-ES" sz="1700" dirty="0" err="1"/>
              <a:t>diferences</a:t>
            </a:r>
            <a:r>
              <a:rPr lang="es-ES" sz="1700" dirty="0"/>
              <a:t> </a:t>
            </a:r>
            <a:r>
              <a:rPr lang="es-ES" sz="1700" dirty="0" err="1"/>
              <a:t>for</a:t>
            </a:r>
            <a:r>
              <a:rPr lang="es-ES" sz="1700" dirty="0"/>
              <a:t> </a:t>
            </a:r>
            <a:r>
              <a:rPr lang="es-ES" sz="1700" dirty="0" err="1"/>
              <a:t>both</a:t>
            </a:r>
            <a:r>
              <a:rPr lang="es-ES" sz="1700" dirty="0"/>
              <a:t> </a:t>
            </a:r>
            <a:r>
              <a:rPr lang="es-ES" sz="1700" dirty="0" err="1"/>
              <a:t>models</a:t>
            </a:r>
            <a:r>
              <a:rPr lang="es-ES" sz="17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5821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Segregated phase: final state</a:t>
            </a:r>
            <a:r>
              <a:rPr lang="es-ES" altLang="es-ES" sz="22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9C290BA-C4FD-4839-8C9A-E33AEB2C631B}"/>
                  </a:ext>
                </a:extLst>
              </p:cNvPr>
              <p:cNvSpPr txBox="1"/>
              <p:nvPr/>
            </p:nvSpPr>
            <p:spPr>
              <a:xfrm>
                <a:off x="6518009" y="1076157"/>
                <a:ext cx="3343276" cy="33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GB" sz="1700" dirty="0"/>
                  <a:t>Rough interface for large </a:t>
                </a:r>
                <a14:m>
                  <m:oMath xmlns:m="http://schemas.openxmlformats.org/officeDocument/2006/math">
                    <m:r>
                      <a:rPr lang="es-ES" sz="17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9C290BA-C4FD-4839-8C9A-E33AEB2C6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009" y="1076157"/>
                <a:ext cx="3343276" cy="335605"/>
              </a:xfrm>
              <a:prstGeom prst="rect">
                <a:avLst/>
              </a:prstGeom>
              <a:blipFill>
                <a:blip r:embed="rId3"/>
                <a:stretch>
                  <a:fillRect l="-911" t="-12727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05F6B8BD-CABD-4A68-B3BC-AF5498CB20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85" b="35476"/>
          <a:stretch/>
        </p:blipFill>
        <p:spPr>
          <a:xfrm>
            <a:off x="249471" y="3237508"/>
            <a:ext cx="4934715" cy="930161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39E8FC11-F4CD-4FD6-83C5-FD1FB8944B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62448"/>
          <a:stretch/>
        </p:blipFill>
        <p:spPr>
          <a:xfrm>
            <a:off x="249471" y="1853720"/>
            <a:ext cx="4934712" cy="93016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5475820-6CC6-4E05-BFCE-47EA21BC61C4}"/>
              </a:ext>
            </a:extLst>
          </p:cNvPr>
          <p:cNvSpPr txBox="1"/>
          <p:nvPr/>
        </p:nvSpPr>
        <p:spPr>
          <a:xfrm>
            <a:off x="927932" y="1503752"/>
            <a:ext cx="52959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  T = 0.57</a:t>
            </a:r>
            <a:endParaRPr lang="es-ES" sz="1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6A887CC-4DF1-449E-B1A6-5949BE72C34C}"/>
              </a:ext>
            </a:extLst>
          </p:cNvPr>
          <p:cNvSpPr txBox="1"/>
          <p:nvPr/>
        </p:nvSpPr>
        <p:spPr>
          <a:xfrm>
            <a:off x="434022" y="2835275"/>
            <a:ext cx="59436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</a:t>
            </a:r>
            <a:r>
              <a:rPr lang="es-ES" b="1" dirty="0" err="1"/>
              <a:t>with</a:t>
            </a:r>
            <a:r>
              <a:rPr lang="es-ES" b="1" dirty="0"/>
              <a:t> </a:t>
            </a:r>
            <a:r>
              <a:rPr lang="es-ES" b="1" dirty="0" err="1"/>
              <a:t>aging</a:t>
            </a:r>
            <a:r>
              <a:rPr lang="es-ES" b="1" dirty="0"/>
              <a:t>    T = 0.57</a:t>
            </a:r>
            <a:endParaRPr lang="es-ES" sz="1800" b="1" dirty="0"/>
          </a:p>
        </p:txBody>
      </p:sp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13E1BB18-8AB8-4989-95C5-F8F09EB325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19" b="7708"/>
          <a:stretch/>
        </p:blipFill>
        <p:spPr>
          <a:xfrm>
            <a:off x="229892" y="4572114"/>
            <a:ext cx="5020851" cy="93016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FEAB282-BE0A-41D0-8718-1BC888EFEA98}"/>
              </a:ext>
            </a:extLst>
          </p:cNvPr>
          <p:cNvSpPr txBox="1"/>
          <p:nvPr/>
        </p:nvSpPr>
        <p:spPr>
          <a:xfrm>
            <a:off x="434022" y="4222146"/>
            <a:ext cx="59436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</a:t>
            </a:r>
            <a:r>
              <a:rPr lang="es-ES" b="1" dirty="0" err="1"/>
              <a:t>with</a:t>
            </a:r>
            <a:r>
              <a:rPr lang="es-ES" b="1" dirty="0"/>
              <a:t> </a:t>
            </a:r>
            <a:r>
              <a:rPr lang="es-ES" b="1" dirty="0" err="1"/>
              <a:t>aging</a:t>
            </a:r>
            <a:r>
              <a:rPr lang="es-ES" b="1" dirty="0"/>
              <a:t>    T = 0.85</a:t>
            </a:r>
            <a:endParaRPr lang="es-ES" sz="18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31708F9-D65F-40ED-94F9-D43F998D9D45}"/>
              </a:ext>
            </a:extLst>
          </p:cNvPr>
          <p:cNvSpPr txBox="1"/>
          <p:nvPr/>
        </p:nvSpPr>
        <p:spPr>
          <a:xfrm>
            <a:off x="6518009" y="786430"/>
            <a:ext cx="334327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700" dirty="0"/>
              <a:t>Soft interface (almost flat</a:t>
            </a:r>
            <a:r>
              <a:rPr lang="en-GB" dirty="0"/>
              <a:t>)</a:t>
            </a: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B1AF8860-BFB3-43F1-93AF-C97FDA2D8843}"/>
              </a:ext>
            </a:extLst>
          </p:cNvPr>
          <p:cNvSpPr/>
          <p:nvPr/>
        </p:nvSpPr>
        <p:spPr bwMode="auto">
          <a:xfrm>
            <a:off x="6312164" y="801453"/>
            <a:ext cx="228600" cy="914400"/>
          </a:xfrm>
          <a:prstGeom prst="leftBrace">
            <a:avLst>
              <a:gd name="adj1" fmla="val 41666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9FB37D7-7093-49EB-B392-B0F74647EB83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5/9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5B47F1C6-42DC-4EB8-8F28-F2E53D2A7D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9712" y="746977"/>
            <a:ext cx="9601200" cy="4755298"/>
          </a:xfrm>
        </p:spPr>
        <p:txBody>
          <a:bodyPr tIns="16002"/>
          <a:lstStyle/>
          <a:p>
            <a:pPr marL="0" indent="0"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es-ES" sz="1700" dirty="0" err="1"/>
              <a:t>With</a:t>
            </a:r>
            <a:r>
              <a:rPr lang="es-ES" sz="1700" dirty="0"/>
              <a:t> </a:t>
            </a:r>
            <a:r>
              <a:rPr lang="es-ES" sz="1700" dirty="0" err="1"/>
              <a:t>aging</a:t>
            </a:r>
            <a:r>
              <a:rPr lang="es-ES" sz="1700" dirty="0"/>
              <a:t>, </a:t>
            </a:r>
          </a:p>
          <a:p>
            <a:pPr marL="0" indent="0"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es-ES" sz="1700" dirty="0"/>
              <a:t>	final </a:t>
            </a:r>
            <a:r>
              <a:rPr lang="es-ES" sz="1700" dirty="0" err="1"/>
              <a:t>segregated</a:t>
            </a:r>
            <a:r>
              <a:rPr lang="es-ES" sz="1700" dirty="0"/>
              <a:t> </a:t>
            </a:r>
            <a:r>
              <a:rPr lang="es-ES" sz="1700" dirty="0" err="1"/>
              <a:t>state</a:t>
            </a:r>
            <a:r>
              <a:rPr lang="es-ES" sz="1700" dirty="0"/>
              <a:t> shows </a:t>
            </a:r>
            <a:r>
              <a:rPr lang="es-ES" sz="1700" dirty="0" err="1"/>
              <a:t>diferences</a:t>
            </a:r>
            <a:r>
              <a:rPr lang="es-ES" sz="1700" dirty="0"/>
              <a:t> </a:t>
            </a:r>
            <a:r>
              <a:rPr lang="es-ES" sz="1700" dirty="0" err="1"/>
              <a:t>for</a:t>
            </a:r>
            <a:r>
              <a:rPr lang="es-ES" sz="1700" dirty="0"/>
              <a:t> </a:t>
            </a:r>
            <a:r>
              <a:rPr lang="es-ES" sz="1700" dirty="0" err="1"/>
              <a:t>both</a:t>
            </a:r>
            <a:r>
              <a:rPr lang="es-ES" sz="1700" dirty="0"/>
              <a:t> </a:t>
            </a:r>
            <a:r>
              <a:rPr lang="es-ES" sz="1700" dirty="0" err="1"/>
              <a:t>models</a:t>
            </a:r>
            <a:r>
              <a:rPr lang="es-ES" sz="17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35169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0B5FACB-6F3C-449C-804E-BD4B08E59F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1"/>
          <a:stretch/>
        </p:blipFill>
        <p:spPr>
          <a:xfrm>
            <a:off x="5549232" y="1224427"/>
            <a:ext cx="4318434" cy="4446123"/>
          </a:xfrm>
          <a:prstGeom prst="rect">
            <a:avLst/>
          </a:prstGeom>
        </p:spPr>
      </p:pic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Segregated phase: final state</a:t>
            </a:r>
            <a:r>
              <a:rPr lang="es-ES" altLang="es-ES" sz="2200" dirty="0"/>
              <a:t> 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idx="1"/>
          </p:nvPr>
        </p:nvSpPr>
        <p:spPr>
          <a:xfrm>
            <a:off x="239712" y="746977"/>
            <a:ext cx="9601200" cy="4755298"/>
          </a:xfrm>
        </p:spPr>
        <p:txBody>
          <a:bodyPr tIns="16002"/>
          <a:lstStyle/>
          <a:p>
            <a:pPr marL="0" indent="0"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es-ES" sz="1700" dirty="0" err="1"/>
              <a:t>With</a:t>
            </a:r>
            <a:r>
              <a:rPr lang="es-ES" sz="1700" dirty="0"/>
              <a:t> </a:t>
            </a:r>
            <a:r>
              <a:rPr lang="es-ES" sz="1700" dirty="0" err="1"/>
              <a:t>aging</a:t>
            </a:r>
            <a:r>
              <a:rPr lang="es-ES" sz="1700" dirty="0"/>
              <a:t>, </a:t>
            </a:r>
          </a:p>
          <a:p>
            <a:pPr marL="0" indent="0"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es-ES" sz="1700" dirty="0"/>
              <a:t>	final </a:t>
            </a:r>
            <a:r>
              <a:rPr lang="es-ES" sz="1700" dirty="0" err="1"/>
              <a:t>segregated</a:t>
            </a:r>
            <a:r>
              <a:rPr lang="es-ES" sz="1700" dirty="0"/>
              <a:t> </a:t>
            </a:r>
            <a:r>
              <a:rPr lang="es-ES" sz="1700" dirty="0" err="1"/>
              <a:t>state</a:t>
            </a:r>
            <a:r>
              <a:rPr lang="es-ES" sz="1700" dirty="0"/>
              <a:t> shows </a:t>
            </a:r>
            <a:r>
              <a:rPr lang="es-ES" sz="1700" dirty="0" err="1"/>
              <a:t>diferences</a:t>
            </a:r>
            <a:r>
              <a:rPr lang="es-ES" sz="1700" dirty="0"/>
              <a:t> </a:t>
            </a:r>
            <a:r>
              <a:rPr lang="es-ES" sz="1700" dirty="0" err="1"/>
              <a:t>for</a:t>
            </a:r>
            <a:r>
              <a:rPr lang="es-ES" sz="1700" dirty="0"/>
              <a:t> </a:t>
            </a:r>
            <a:r>
              <a:rPr lang="es-ES" sz="1700" dirty="0" err="1"/>
              <a:t>both</a:t>
            </a:r>
            <a:r>
              <a:rPr lang="es-ES" sz="1700" dirty="0"/>
              <a:t> </a:t>
            </a:r>
            <a:r>
              <a:rPr lang="es-ES" sz="1700" dirty="0" err="1"/>
              <a:t>models</a:t>
            </a:r>
            <a:r>
              <a:rPr lang="es-ES" sz="1700" dirty="0"/>
              <a:t>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9C290BA-C4FD-4839-8C9A-E33AEB2C631B}"/>
              </a:ext>
            </a:extLst>
          </p:cNvPr>
          <p:cNvSpPr txBox="1"/>
          <p:nvPr/>
        </p:nvSpPr>
        <p:spPr>
          <a:xfrm>
            <a:off x="6518009" y="1389298"/>
            <a:ext cx="3343276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700" dirty="0"/>
              <a:t>Higher global satisfaction</a:t>
            </a:r>
          </a:p>
          <a:p>
            <a:pPr marL="285750" indent="-285750">
              <a:buFontTx/>
              <a:buChar char="-"/>
            </a:pPr>
            <a:endParaRPr lang="en-GB" sz="1700" dirty="0"/>
          </a:p>
        </p:txBody>
      </p:sp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05F6B8BD-CABD-4A68-B3BC-AF5498CB20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85" b="35476"/>
          <a:stretch/>
        </p:blipFill>
        <p:spPr>
          <a:xfrm>
            <a:off x="249471" y="3237508"/>
            <a:ext cx="4934715" cy="930161"/>
          </a:xfrm>
          <a:prstGeom prst="rect">
            <a:avLst/>
          </a:prstGeom>
        </p:spPr>
      </p:pic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39E8FC11-F4CD-4FD6-83C5-FD1FB8944B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62448"/>
          <a:stretch/>
        </p:blipFill>
        <p:spPr>
          <a:xfrm>
            <a:off x="249471" y="1853720"/>
            <a:ext cx="4934712" cy="93016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5475820-6CC6-4E05-BFCE-47EA21BC61C4}"/>
              </a:ext>
            </a:extLst>
          </p:cNvPr>
          <p:cNvSpPr txBox="1"/>
          <p:nvPr/>
        </p:nvSpPr>
        <p:spPr>
          <a:xfrm>
            <a:off x="927932" y="1503752"/>
            <a:ext cx="52959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  T = 0.57</a:t>
            </a:r>
            <a:endParaRPr lang="es-ES" sz="18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6A887CC-4DF1-449E-B1A6-5949BE72C34C}"/>
              </a:ext>
            </a:extLst>
          </p:cNvPr>
          <p:cNvSpPr txBox="1"/>
          <p:nvPr/>
        </p:nvSpPr>
        <p:spPr>
          <a:xfrm>
            <a:off x="434022" y="2835275"/>
            <a:ext cx="59436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</a:t>
            </a:r>
            <a:r>
              <a:rPr lang="es-ES" b="1" dirty="0" err="1"/>
              <a:t>with</a:t>
            </a:r>
            <a:r>
              <a:rPr lang="es-ES" b="1" dirty="0"/>
              <a:t> </a:t>
            </a:r>
            <a:r>
              <a:rPr lang="es-ES" b="1" dirty="0" err="1"/>
              <a:t>aging</a:t>
            </a:r>
            <a:r>
              <a:rPr lang="es-ES" b="1" dirty="0"/>
              <a:t>    T = 0.57</a:t>
            </a:r>
            <a:endParaRPr lang="es-ES" sz="1800" b="1" dirty="0"/>
          </a:p>
        </p:txBody>
      </p:sp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13E1BB18-8AB8-4989-95C5-F8F09EB325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19" b="7708"/>
          <a:stretch/>
        </p:blipFill>
        <p:spPr>
          <a:xfrm>
            <a:off x="229892" y="4572114"/>
            <a:ext cx="5020851" cy="93016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FEAB282-BE0A-41D0-8718-1BC888EFEA98}"/>
              </a:ext>
            </a:extLst>
          </p:cNvPr>
          <p:cNvSpPr txBox="1"/>
          <p:nvPr/>
        </p:nvSpPr>
        <p:spPr>
          <a:xfrm>
            <a:off x="434022" y="4222146"/>
            <a:ext cx="59436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</a:t>
            </a:r>
            <a:r>
              <a:rPr lang="es-ES" b="1" dirty="0" err="1"/>
              <a:t>with</a:t>
            </a:r>
            <a:r>
              <a:rPr lang="es-ES" b="1" dirty="0"/>
              <a:t> </a:t>
            </a:r>
            <a:r>
              <a:rPr lang="es-ES" b="1" dirty="0" err="1"/>
              <a:t>aging</a:t>
            </a:r>
            <a:r>
              <a:rPr lang="es-ES" b="1" dirty="0"/>
              <a:t>    T = 0.85</a:t>
            </a:r>
            <a:endParaRPr lang="es-E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25066B2E-88CD-48F6-866F-10341E433F09}"/>
                  </a:ext>
                </a:extLst>
              </p:cNvPr>
              <p:cNvSpPr txBox="1"/>
              <p:nvPr/>
            </p:nvSpPr>
            <p:spPr>
              <a:xfrm>
                <a:off x="6223832" y="4644707"/>
                <a:ext cx="1104469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=0.5%</m:t>
                      </m:r>
                    </m:oMath>
                  </m:oMathPara>
                </a14:m>
                <a:endParaRPr lang="es-ES" b="0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25066B2E-88CD-48F6-866F-10341E433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832" y="4644707"/>
                <a:ext cx="1104469" cy="257635"/>
              </a:xfrm>
              <a:prstGeom prst="rect">
                <a:avLst/>
              </a:prstGeom>
              <a:blipFill>
                <a:blip r:embed="rId6"/>
                <a:stretch>
                  <a:fillRect l="-4420" t="-4762" r="-5525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A80E22A-ABA9-4929-8554-E224CDA96474}"/>
                  </a:ext>
                </a:extLst>
              </p:cNvPr>
              <p:cNvSpPr txBox="1"/>
              <p:nvPr/>
            </p:nvSpPr>
            <p:spPr>
              <a:xfrm>
                <a:off x="6518009" y="1076157"/>
                <a:ext cx="3343276" cy="33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GB" sz="1700" dirty="0"/>
                  <a:t>Rough interface for large </a:t>
                </a:r>
                <a14:m>
                  <m:oMath xmlns:m="http://schemas.openxmlformats.org/officeDocument/2006/math">
                    <m:r>
                      <a:rPr lang="es-ES" sz="17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A80E22A-ABA9-4929-8554-E224CDA96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009" y="1076157"/>
                <a:ext cx="3343276" cy="335605"/>
              </a:xfrm>
              <a:prstGeom prst="rect">
                <a:avLst/>
              </a:prstGeom>
              <a:blipFill>
                <a:blip r:embed="rId7"/>
                <a:stretch>
                  <a:fillRect l="-911" t="-12727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id="{CB94F97E-B9D5-41D7-BA9F-A66320444020}"/>
              </a:ext>
            </a:extLst>
          </p:cNvPr>
          <p:cNvSpPr txBox="1"/>
          <p:nvPr/>
        </p:nvSpPr>
        <p:spPr>
          <a:xfrm>
            <a:off x="6518009" y="786430"/>
            <a:ext cx="334327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700" dirty="0"/>
              <a:t>Soft interface (almost flat</a:t>
            </a:r>
            <a:r>
              <a:rPr lang="en-GB" dirty="0"/>
              <a:t>)</a:t>
            </a:r>
          </a:p>
        </p:txBody>
      </p:sp>
      <p:sp>
        <p:nvSpPr>
          <p:cNvPr id="20" name="Abrir llave 19">
            <a:extLst>
              <a:ext uri="{FF2B5EF4-FFF2-40B4-BE49-F238E27FC236}">
                <a16:creationId xmlns:a16="http://schemas.microsoft.com/office/drawing/2014/main" id="{F27E40A5-ECC6-4E3E-88DD-52463A84D478}"/>
              </a:ext>
            </a:extLst>
          </p:cNvPr>
          <p:cNvSpPr/>
          <p:nvPr/>
        </p:nvSpPr>
        <p:spPr bwMode="auto">
          <a:xfrm>
            <a:off x="6312164" y="801453"/>
            <a:ext cx="228600" cy="914400"/>
          </a:xfrm>
          <a:prstGeom prst="leftBrace">
            <a:avLst>
              <a:gd name="adj1" fmla="val 41666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3A8F544-E95D-4AFE-AFC7-872E50DF97EC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5/9</a:t>
            </a:r>
          </a:p>
        </p:txBody>
      </p:sp>
    </p:spTree>
    <p:extLst>
      <p:ext uri="{BB962C8B-B14F-4D97-AF65-F5344CB8AC3E}">
        <p14:creationId xmlns:p14="http://schemas.microsoft.com/office/powerpoint/2010/main" val="2511430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Segregated phase</a:t>
            </a:r>
            <a:endParaRPr lang="es-ES" altLang="es-ES" sz="2200" dirty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idx="1"/>
          </p:nvPr>
        </p:nvSpPr>
        <p:spPr>
          <a:xfrm>
            <a:off x="239712" y="746977"/>
            <a:ext cx="9601200" cy="4755298"/>
          </a:xfrm>
        </p:spPr>
        <p:txBody>
          <a:bodyPr tIns="16002"/>
          <a:lstStyle/>
          <a:p>
            <a:pPr marL="285750" indent="-285750" eaLnBrk="1">
              <a:buFont typeface="Wingdings" panose="05000000000000000000" pitchFamily="2" charset="2"/>
              <a:buChar char="Ø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</a:pPr>
            <a:r>
              <a:rPr lang="es-ES" sz="1700" dirty="0" err="1"/>
              <a:t>Different</a:t>
            </a:r>
            <a:r>
              <a:rPr lang="es-ES" sz="1700" dirty="0"/>
              <a:t> </a:t>
            </a:r>
            <a:r>
              <a:rPr lang="es-ES" sz="1700" dirty="0" err="1"/>
              <a:t>coarsening</a:t>
            </a:r>
            <a:r>
              <a:rPr lang="es-ES" sz="1700" dirty="0"/>
              <a:t> </a:t>
            </a:r>
            <a:r>
              <a:rPr lang="es-ES" sz="1700" dirty="0" err="1"/>
              <a:t>towards</a:t>
            </a:r>
            <a:r>
              <a:rPr lang="es-ES" sz="1700" dirty="0"/>
              <a:t> </a:t>
            </a:r>
            <a:r>
              <a:rPr lang="es-ES" sz="1700" dirty="0" err="1"/>
              <a:t>the</a:t>
            </a:r>
            <a:r>
              <a:rPr lang="es-ES" sz="1700" dirty="0"/>
              <a:t> final </a:t>
            </a:r>
            <a:r>
              <a:rPr lang="es-ES" sz="1700" dirty="0" err="1"/>
              <a:t>segregated</a:t>
            </a:r>
            <a:r>
              <a:rPr lang="es-ES" sz="1700" dirty="0"/>
              <a:t> </a:t>
            </a:r>
            <a:r>
              <a:rPr lang="es-ES" sz="1700" dirty="0" err="1"/>
              <a:t>state</a:t>
            </a:r>
            <a:r>
              <a:rPr lang="es-ES" sz="1700" dirty="0"/>
              <a:t>:</a:t>
            </a:r>
            <a:endParaRPr lang="en-GB" sz="17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4BE107E-246E-4C71-80C1-F9FA42B51659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6/9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A01ED96B-E149-4F29-A516-86CD5E33DAFC}"/>
                  </a:ext>
                </a:extLst>
              </p:cNvPr>
              <p:cNvSpPr txBox="1"/>
              <p:nvPr/>
            </p:nvSpPr>
            <p:spPr>
              <a:xfrm>
                <a:off x="5921890" y="726491"/>
                <a:ext cx="3919022" cy="2862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=0.5%      </m:t>
                      </m:r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=0.71      </m:t>
                      </m:r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A01ED96B-E149-4F29-A516-86CD5E33D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890" y="726491"/>
                <a:ext cx="3919022" cy="286232"/>
              </a:xfrm>
              <a:prstGeom prst="rect">
                <a:avLst/>
              </a:prstGeom>
              <a:blipFill>
                <a:blip r:embed="rId3"/>
                <a:stretch>
                  <a:fillRect b="-29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n 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5F48420-57F9-4CA9-8DD3-7657284D7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8" y="1182001"/>
            <a:ext cx="8438327" cy="42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21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lecha&#10;&#10;Descripción generada automáticamente">
            <a:extLst>
              <a:ext uri="{FF2B5EF4-FFF2-40B4-BE49-F238E27FC236}">
                <a16:creationId xmlns:a16="http://schemas.microsoft.com/office/drawing/2014/main" id="{1A7F6799-B335-46EA-8F84-AF75F448B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23" y="730515"/>
            <a:ext cx="4648201" cy="4648201"/>
          </a:xfrm>
          <a:prstGeom prst="rect">
            <a:avLst/>
          </a:prstGeom>
        </p:spPr>
      </p:pic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Segregated phase: coarsening dynamics</a:t>
            </a:r>
            <a:endParaRPr lang="es-ES" altLang="es-ES" sz="2200" dirty="0"/>
          </a:p>
        </p:txBody>
      </p:sp>
      <p:pic>
        <p:nvPicPr>
          <p:cNvPr id="6" name="Imagen 5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63810351-1ECE-4295-A55F-0C9542325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1" y="720990"/>
            <a:ext cx="4648201" cy="464820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40DCA4F-8F7A-40FC-9785-AC3789355723}"/>
              </a:ext>
            </a:extLst>
          </p:cNvPr>
          <p:cNvSpPr txBox="1"/>
          <p:nvPr/>
        </p:nvSpPr>
        <p:spPr>
          <a:xfrm>
            <a:off x="1573211" y="854075"/>
            <a:ext cx="23622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</a:t>
            </a:r>
            <a:endParaRPr lang="es-ES" sz="18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56130EB-C9AD-418A-BED9-C583F0FBFC66}"/>
              </a:ext>
            </a:extLst>
          </p:cNvPr>
          <p:cNvSpPr txBox="1"/>
          <p:nvPr/>
        </p:nvSpPr>
        <p:spPr>
          <a:xfrm>
            <a:off x="5268912" y="892534"/>
            <a:ext cx="38100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</a:t>
            </a:r>
            <a:r>
              <a:rPr lang="es-ES" b="1" dirty="0" err="1"/>
              <a:t>with</a:t>
            </a:r>
            <a:r>
              <a:rPr lang="es-ES" b="1" dirty="0"/>
              <a:t> </a:t>
            </a:r>
            <a:r>
              <a:rPr lang="es-ES" b="1" dirty="0" err="1"/>
              <a:t>aging</a:t>
            </a:r>
            <a:r>
              <a:rPr lang="es-ES" b="1" dirty="0"/>
              <a:t> </a:t>
            </a:r>
            <a:endParaRPr lang="es-E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9AFC8C53-9FCE-449E-9A06-A2E6BBB293A7}"/>
                  </a:ext>
                </a:extLst>
              </p:cNvPr>
              <p:cNvSpPr txBox="1"/>
              <p:nvPr/>
            </p:nvSpPr>
            <p:spPr>
              <a:xfrm>
                <a:off x="3372929" y="2777765"/>
                <a:ext cx="826252" cy="8059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−0.5</m:t>
                          </m:r>
                        </m:sup>
                      </m:sSup>
                    </m:oMath>
                  </m:oMathPara>
                </a14:m>
                <a:endParaRPr lang="es-ES" sz="2800" b="0" dirty="0"/>
              </a:p>
              <a:p>
                <a:endParaRPr lang="en-GB" sz="2800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9AFC8C53-9FCE-449E-9A06-A2E6BBB29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929" y="2777765"/>
                <a:ext cx="826252" cy="8059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7DD14B3-77D6-4EE6-87BC-7126E4ABA88B}"/>
                  </a:ext>
                </a:extLst>
              </p:cNvPr>
              <p:cNvSpPr txBox="1"/>
              <p:nvPr/>
            </p:nvSpPr>
            <p:spPr>
              <a:xfrm>
                <a:off x="6694771" y="3976515"/>
                <a:ext cx="853503" cy="801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−0.2</m:t>
                          </m:r>
                        </m:sup>
                      </m:sSup>
                    </m:oMath>
                  </m:oMathPara>
                </a14:m>
                <a:endParaRPr lang="es-ES" sz="2800" b="0" dirty="0"/>
              </a:p>
              <a:p>
                <a:endParaRPr lang="en-GB" sz="28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7DD14B3-77D6-4EE6-87BC-7126E4ABA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771" y="3976515"/>
                <a:ext cx="853503" cy="8015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ángulo 2">
            <a:extLst>
              <a:ext uri="{FF2B5EF4-FFF2-40B4-BE49-F238E27FC236}">
                <a16:creationId xmlns:a16="http://schemas.microsoft.com/office/drawing/2014/main" id="{9C894AFD-19BF-492D-A3AE-CD109D96450B}"/>
              </a:ext>
            </a:extLst>
          </p:cNvPr>
          <p:cNvSpPr/>
          <p:nvPr/>
        </p:nvSpPr>
        <p:spPr bwMode="auto">
          <a:xfrm rot="1873195">
            <a:off x="7677783" y="3464847"/>
            <a:ext cx="998023" cy="1462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01F9A9D-AC1B-4C4A-874A-122A884B34E0}"/>
              </a:ext>
            </a:extLst>
          </p:cNvPr>
          <p:cNvSpPr/>
          <p:nvPr/>
        </p:nvSpPr>
        <p:spPr bwMode="auto">
          <a:xfrm rot="2721153">
            <a:off x="2699229" y="4036666"/>
            <a:ext cx="998023" cy="1462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4414008-BD40-4AE8-84CE-266293B72851}"/>
              </a:ext>
            </a:extLst>
          </p:cNvPr>
          <p:cNvCxnSpPr/>
          <p:nvPr/>
        </p:nvCxnSpPr>
        <p:spPr bwMode="auto">
          <a:xfrm>
            <a:off x="2856620" y="2879424"/>
            <a:ext cx="1164839" cy="86810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3E8085EF-9693-4A52-A7B9-849C5D5A294C}"/>
              </a:ext>
            </a:extLst>
          </p:cNvPr>
          <p:cNvCxnSpPr>
            <a:cxnSpLocks/>
          </p:cNvCxnSpPr>
          <p:nvPr/>
        </p:nvCxnSpPr>
        <p:spPr bwMode="auto">
          <a:xfrm>
            <a:off x="6844028" y="3442031"/>
            <a:ext cx="1246222" cy="82572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F5615AD-7789-4B95-948E-AF0B7F903AD3}"/>
                  </a:ext>
                </a:extLst>
              </p:cNvPr>
              <p:cNvSpPr txBox="1"/>
              <p:nvPr/>
            </p:nvSpPr>
            <p:spPr>
              <a:xfrm>
                <a:off x="89178" y="5017699"/>
                <a:ext cx="1091646" cy="5152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=0.5%</m:t>
                      </m:r>
                    </m:oMath>
                  </m:oMathPara>
                </a14:m>
                <a:endParaRPr lang="es-E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es-ES" b="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F5615AD-7789-4B95-948E-AF0B7F903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8" y="5017699"/>
                <a:ext cx="1091646" cy="515269"/>
              </a:xfrm>
              <a:prstGeom prst="rect">
                <a:avLst/>
              </a:prstGeom>
              <a:blipFill>
                <a:blip r:embed="rId7"/>
                <a:stretch>
                  <a:fillRect l="-5028" t="-2353" r="-6145" b="-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45052701-B3F3-4C68-8B2E-9E2A1F0165D0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7/9</a:t>
            </a:r>
          </a:p>
        </p:txBody>
      </p:sp>
    </p:spTree>
    <p:extLst>
      <p:ext uri="{BB962C8B-B14F-4D97-AF65-F5344CB8AC3E}">
        <p14:creationId xmlns:p14="http://schemas.microsoft.com/office/powerpoint/2010/main" val="12014884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63810351-1ECE-4295-A55F-0C9542325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1" y="720990"/>
            <a:ext cx="4648201" cy="4648201"/>
          </a:xfrm>
          <a:prstGeom prst="rect">
            <a:avLst/>
          </a:prstGeom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F74CBCDB-5AD7-4D63-9CF3-05820957D282}"/>
              </a:ext>
            </a:extLst>
          </p:cNvPr>
          <p:cNvSpPr/>
          <p:nvPr/>
        </p:nvSpPr>
        <p:spPr bwMode="auto">
          <a:xfrm>
            <a:off x="3874446" y="4606660"/>
            <a:ext cx="762001" cy="6857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pic>
        <p:nvPicPr>
          <p:cNvPr id="4" name="Imagen 3" descr="Imagen que contiene Flecha&#10;&#10;Descripción generada automáticamente">
            <a:extLst>
              <a:ext uri="{FF2B5EF4-FFF2-40B4-BE49-F238E27FC236}">
                <a16:creationId xmlns:a16="http://schemas.microsoft.com/office/drawing/2014/main" id="{1A7F6799-B335-46EA-8F84-AF75F448B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23" y="730515"/>
            <a:ext cx="4648201" cy="4648201"/>
          </a:xfrm>
          <a:prstGeom prst="rect">
            <a:avLst/>
          </a:prstGeom>
        </p:spPr>
      </p:pic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Segregated phase: coarsening dynamics</a:t>
            </a:r>
            <a:endParaRPr lang="es-ES" altLang="es-ES" sz="22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40DCA4F-8F7A-40FC-9785-AC3789355723}"/>
              </a:ext>
            </a:extLst>
          </p:cNvPr>
          <p:cNvSpPr txBox="1"/>
          <p:nvPr/>
        </p:nvSpPr>
        <p:spPr>
          <a:xfrm>
            <a:off x="1573211" y="854075"/>
            <a:ext cx="23622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</a:t>
            </a:r>
            <a:endParaRPr lang="es-ES" sz="18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56130EB-C9AD-418A-BED9-C583F0FBFC66}"/>
              </a:ext>
            </a:extLst>
          </p:cNvPr>
          <p:cNvSpPr txBox="1"/>
          <p:nvPr/>
        </p:nvSpPr>
        <p:spPr>
          <a:xfrm>
            <a:off x="5268912" y="892534"/>
            <a:ext cx="38100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NC Schelling </a:t>
            </a:r>
            <a:r>
              <a:rPr lang="es-ES" b="1" dirty="0" err="1"/>
              <a:t>Model</a:t>
            </a:r>
            <a:r>
              <a:rPr lang="es-ES" b="1" dirty="0"/>
              <a:t> </a:t>
            </a:r>
            <a:r>
              <a:rPr lang="es-ES" b="1" dirty="0" err="1"/>
              <a:t>with</a:t>
            </a:r>
            <a:r>
              <a:rPr lang="es-ES" b="1" dirty="0"/>
              <a:t> </a:t>
            </a:r>
            <a:r>
              <a:rPr lang="es-ES" b="1" dirty="0" err="1"/>
              <a:t>aging</a:t>
            </a:r>
            <a:r>
              <a:rPr lang="es-ES" b="1" dirty="0"/>
              <a:t> </a:t>
            </a:r>
            <a:endParaRPr lang="es-E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9AFC8C53-9FCE-449E-9A06-A2E6BBB293A7}"/>
                  </a:ext>
                </a:extLst>
              </p:cNvPr>
              <p:cNvSpPr txBox="1"/>
              <p:nvPr/>
            </p:nvSpPr>
            <p:spPr>
              <a:xfrm>
                <a:off x="3372929" y="2777765"/>
                <a:ext cx="826252" cy="8059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−0.5</m:t>
                          </m:r>
                        </m:sup>
                      </m:sSup>
                    </m:oMath>
                  </m:oMathPara>
                </a14:m>
                <a:endParaRPr lang="es-ES" sz="2800" b="0" dirty="0"/>
              </a:p>
              <a:p>
                <a:endParaRPr lang="en-GB" sz="2800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9AFC8C53-9FCE-449E-9A06-A2E6BBB29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929" y="2777765"/>
                <a:ext cx="826252" cy="8059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7DD14B3-77D6-4EE6-87BC-7126E4ABA88B}"/>
                  </a:ext>
                </a:extLst>
              </p:cNvPr>
              <p:cNvSpPr txBox="1"/>
              <p:nvPr/>
            </p:nvSpPr>
            <p:spPr>
              <a:xfrm>
                <a:off x="6694771" y="3976515"/>
                <a:ext cx="853503" cy="801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−0.2</m:t>
                          </m:r>
                        </m:sup>
                      </m:sSup>
                    </m:oMath>
                  </m:oMathPara>
                </a14:m>
                <a:endParaRPr lang="es-ES" sz="2800" b="0" dirty="0"/>
              </a:p>
              <a:p>
                <a:endParaRPr lang="en-GB" sz="28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7DD14B3-77D6-4EE6-87BC-7126E4ABA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771" y="3976515"/>
                <a:ext cx="853503" cy="8015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ángulo 2">
            <a:extLst>
              <a:ext uri="{FF2B5EF4-FFF2-40B4-BE49-F238E27FC236}">
                <a16:creationId xmlns:a16="http://schemas.microsoft.com/office/drawing/2014/main" id="{9C894AFD-19BF-492D-A3AE-CD109D96450B}"/>
              </a:ext>
            </a:extLst>
          </p:cNvPr>
          <p:cNvSpPr/>
          <p:nvPr/>
        </p:nvSpPr>
        <p:spPr bwMode="auto">
          <a:xfrm rot="1873195">
            <a:off x="7677783" y="3464847"/>
            <a:ext cx="998023" cy="1462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01F9A9D-AC1B-4C4A-874A-122A884B34E0}"/>
              </a:ext>
            </a:extLst>
          </p:cNvPr>
          <p:cNvSpPr/>
          <p:nvPr/>
        </p:nvSpPr>
        <p:spPr bwMode="auto">
          <a:xfrm rot="2721153">
            <a:off x="2699229" y="4036666"/>
            <a:ext cx="998023" cy="1462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4414008-BD40-4AE8-84CE-266293B72851}"/>
              </a:ext>
            </a:extLst>
          </p:cNvPr>
          <p:cNvCxnSpPr/>
          <p:nvPr/>
        </p:nvCxnSpPr>
        <p:spPr bwMode="auto">
          <a:xfrm>
            <a:off x="2856620" y="2879424"/>
            <a:ext cx="1164839" cy="86810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3E8085EF-9693-4A52-A7B9-849C5D5A294C}"/>
              </a:ext>
            </a:extLst>
          </p:cNvPr>
          <p:cNvCxnSpPr>
            <a:cxnSpLocks/>
          </p:cNvCxnSpPr>
          <p:nvPr/>
        </p:nvCxnSpPr>
        <p:spPr bwMode="auto">
          <a:xfrm>
            <a:off x="6844028" y="3442031"/>
            <a:ext cx="1246222" cy="82572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E2F4D799-0D77-4AC7-A8B5-4A5C67CB4B00}"/>
              </a:ext>
            </a:extLst>
          </p:cNvPr>
          <p:cNvSpPr/>
          <p:nvPr/>
        </p:nvSpPr>
        <p:spPr bwMode="auto">
          <a:xfrm>
            <a:off x="8240711" y="4664075"/>
            <a:ext cx="762001" cy="685799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8268717-CA23-43E1-BE7A-D4C789FAF1FB}"/>
                  </a:ext>
                </a:extLst>
              </p:cNvPr>
              <p:cNvSpPr txBox="1"/>
              <p:nvPr/>
            </p:nvSpPr>
            <p:spPr>
              <a:xfrm>
                <a:off x="89178" y="5017699"/>
                <a:ext cx="1091646" cy="5152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=0.5%</m:t>
                      </m:r>
                    </m:oMath>
                  </m:oMathPara>
                </a14:m>
                <a:endParaRPr lang="es-E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es-ES" b="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8268717-CA23-43E1-BE7A-D4C789FAF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8" y="5017699"/>
                <a:ext cx="1091646" cy="515269"/>
              </a:xfrm>
              <a:prstGeom prst="rect">
                <a:avLst/>
              </a:prstGeom>
              <a:blipFill>
                <a:blip r:embed="rId7"/>
                <a:stretch>
                  <a:fillRect l="-5028" t="-2353" r="-6145" b="-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id="{8028DB40-3690-4CC1-B67F-914DCFD26259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7/9</a:t>
            </a:r>
          </a:p>
        </p:txBody>
      </p:sp>
      <p:pic>
        <p:nvPicPr>
          <p:cNvPr id="20" name="Imagen 19" descr="Imagen que contiene Flecha&#10;&#10;Descripción generada automáticamente">
            <a:extLst>
              <a:ext uri="{FF2B5EF4-FFF2-40B4-BE49-F238E27FC236}">
                <a16:creationId xmlns:a16="http://schemas.microsoft.com/office/drawing/2014/main" id="{CA6ACBB7-AEF6-490D-A60D-A5C463C2BE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6" t="87104" r="13744" b="6514"/>
          <a:stretch/>
        </p:blipFill>
        <p:spPr>
          <a:xfrm>
            <a:off x="8343103" y="4778016"/>
            <a:ext cx="572927" cy="569471"/>
          </a:xfrm>
          <a:prstGeom prst="rect">
            <a:avLst/>
          </a:prstGeom>
        </p:spPr>
      </p:pic>
      <p:pic>
        <p:nvPicPr>
          <p:cNvPr id="21" name="Imagen 20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6E50361C-4985-4A76-A7B9-F96EA5340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0" t="87102" r="13983" b="6949"/>
          <a:stretch/>
        </p:blipFill>
        <p:spPr>
          <a:xfrm>
            <a:off x="3960072" y="4757449"/>
            <a:ext cx="609350" cy="5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61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Autocorrelations and time-translational invariance</a:t>
            </a:r>
            <a:endParaRPr lang="es-ES" altLang="es-E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67" name="Rectangle 2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39711" y="701675"/>
                <a:ext cx="9601200" cy="4157663"/>
              </a:xfrm>
            </p:spPr>
            <p:txBody>
              <a:bodyPr tIns="16002"/>
              <a:lstStyle/>
              <a:p>
                <a:pPr marL="285750" indent="-285750" eaLnBrk="1"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r>
                  <a:rPr lang="es-ES" altLang="es-ES" sz="1700" dirty="0">
                    <a:solidFill>
                      <a:srgbClr val="333333"/>
                    </a:solidFill>
                  </a:rPr>
                  <a:t>Autocorrelations </a:t>
                </a:r>
                <a:r>
                  <a:rPr lang="es-ES" altLang="es-ES" sz="1700" dirty="0" err="1">
                    <a:solidFill>
                      <a:srgbClr val="333333"/>
                    </a:solidFill>
                  </a:rPr>
                  <a:t>function</a:t>
                </a:r>
                <a:r>
                  <a:rPr lang="es-ES" altLang="es-ES" sz="1700" dirty="0">
                    <a:solidFill>
                      <a:srgbClr val="333333"/>
                    </a:solidFill>
                  </a:rPr>
                  <a:t>:</a:t>
                </a:r>
              </a:p>
              <a:p>
                <a:pPr marL="285750" indent="-285750" eaLnBrk="1"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endParaRPr lang="es-ES" altLang="es-ES" sz="1700" dirty="0">
                  <a:solidFill>
                    <a:srgbClr val="333333"/>
                  </a:solidFill>
                </a:endParaRPr>
              </a:p>
              <a:p>
                <a:pPr marL="285750" indent="-285750" eaLnBrk="1">
                  <a:buFont typeface="Wingdings" panose="05000000000000000000" pitchFamily="2" charset="2"/>
                  <a:buChar char="§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r>
                  <a:rPr lang="es-ES" altLang="es-ES" sz="1700" dirty="0" err="1">
                    <a:solidFill>
                      <a:srgbClr val="333333"/>
                    </a:solidFill>
                  </a:rPr>
                  <a:t>Aging</a:t>
                </a:r>
                <a:r>
                  <a:rPr lang="es-ES" altLang="es-ES" sz="1700" dirty="0">
                    <a:solidFill>
                      <a:srgbClr val="333333"/>
                    </a:solidFill>
                  </a:rPr>
                  <a:t> </a:t>
                </a:r>
                <a:r>
                  <a:rPr lang="es-ES" altLang="es-ES" sz="1700" dirty="0" err="1">
                    <a:solidFill>
                      <a:srgbClr val="333333"/>
                    </a:solidFill>
                  </a:rPr>
                  <a:t>breaks</a:t>
                </a:r>
                <a:r>
                  <a:rPr lang="es-ES" altLang="es-ES" sz="1700" dirty="0">
                    <a:solidFill>
                      <a:srgbClr val="333333"/>
                    </a:solidFill>
                  </a:rPr>
                  <a:t> </a:t>
                </a:r>
                <a:r>
                  <a:rPr lang="es-ES" altLang="es-ES" sz="1700" dirty="0" err="1">
                    <a:solidFill>
                      <a:srgbClr val="333333"/>
                    </a:solidFill>
                  </a:rPr>
                  <a:t>the</a:t>
                </a:r>
                <a:r>
                  <a:rPr lang="es-ES" altLang="es-ES" sz="1700" dirty="0">
                    <a:solidFill>
                      <a:srgbClr val="333333"/>
                    </a:solidFill>
                  </a:rPr>
                  <a:t> time-</a:t>
                </a:r>
                <a:r>
                  <a:rPr lang="es-ES" altLang="es-ES" sz="1700" dirty="0" err="1">
                    <a:solidFill>
                      <a:srgbClr val="333333"/>
                    </a:solidFill>
                  </a:rPr>
                  <a:t>translational</a:t>
                </a:r>
                <a:r>
                  <a:rPr lang="es-ES" altLang="es-ES" sz="1700" dirty="0">
                    <a:solidFill>
                      <a:srgbClr val="333333"/>
                    </a:solidFill>
                  </a:rPr>
                  <a:t> </a:t>
                </a:r>
                <a:r>
                  <a:rPr lang="es-ES" altLang="es-ES" sz="1700" dirty="0" err="1">
                    <a:solidFill>
                      <a:srgbClr val="333333"/>
                    </a:solidFill>
                  </a:rPr>
                  <a:t>invariance</a:t>
                </a:r>
                <a:r>
                  <a:rPr lang="es-ES" altLang="es-ES" sz="1700" dirty="0">
                    <a:solidFill>
                      <a:srgbClr val="333333"/>
                    </a:solidFill>
                  </a:rPr>
                  <a:t>.</a:t>
                </a:r>
              </a:p>
              <a:p>
                <a:pPr marL="285750" indent="-285750" eaLnBrk="1">
                  <a:buFont typeface="Wingdings" panose="05000000000000000000" pitchFamily="2" charset="2"/>
                  <a:buChar char="§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endParaRPr lang="es-ES" altLang="es-ES" sz="1700" dirty="0">
                  <a:solidFill>
                    <a:srgbClr val="333333"/>
                  </a:solidFill>
                </a:endParaRPr>
              </a:p>
              <a:p>
                <a:pPr marL="285750" indent="-285750" eaLnBrk="1">
                  <a:buFont typeface="Wingdings" panose="05000000000000000000" pitchFamily="2" charset="2"/>
                  <a:buChar char="§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endParaRPr lang="es-ES" altLang="es-ES" sz="1700" dirty="0">
                  <a:solidFill>
                    <a:srgbClr val="333333"/>
                  </a:solidFill>
                </a:endParaRPr>
              </a:p>
              <a:p>
                <a:pPr marL="285750" indent="-285750" eaLnBrk="1">
                  <a:buFont typeface="Wingdings" panose="05000000000000000000" pitchFamily="2" charset="2"/>
                  <a:buChar char="§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endParaRPr lang="es-ES" altLang="es-ES" sz="1700" dirty="0">
                  <a:solidFill>
                    <a:srgbClr val="333333"/>
                  </a:solidFill>
                </a:endParaRPr>
              </a:p>
              <a:p>
                <a:pPr marL="285750" indent="-285750" eaLnBrk="1">
                  <a:buFont typeface="Wingdings" panose="05000000000000000000" pitchFamily="2" charset="2"/>
                  <a:buChar char="§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endParaRPr lang="es-ES" altLang="es-ES" sz="1700" dirty="0">
                  <a:solidFill>
                    <a:srgbClr val="333333"/>
                  </a:solidFill>
                </a:endParaRPr>
              </a:p>
              <a:p>
                <a:pPr marL="285750" indent="-285750" eaLnBrk="1">
                  <a:buFont typeface="Wingdings" panose="05000000000000000000" pitchFamily="2" charset="2"/>
                  <a:buChar char="§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endParaRPr lang="es-ES" altLang="es-ES" sz="1700" dirty="0">
                  <a:solidFill>
                    <a:srgbClr val="333333"/>
                  </a:solidFill>
                </a:endParaRPr>
              </a:p>
              <a:p>
                <a:pPr marL="285750" indent="-285750" eaLnBrk="1">
                  <a:buFont typeface="Wingdings" panose="05000000000000000000" pitchFamily="2" charset="2"/>
                  <a:buChar char="§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endParaRPr lang="es-ES" altLang="es-ES" sz="1700" dirty="0">
                  <a:solidFill>
                    <a:srgbClr val="333333"/>
                  </a:solidFill>
                </a:endParaRPr>
              </a:p>
              <a:p>
                <a:pPr marL="285750" indent="-285750" eaLnBrk="1">
                  <a:buFont typeface="Wingdings" panose="05000000000000000000" pitchFamily="2" charset="2"/>
                  <a:buChar char="§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endParaRPr lang="es-ES" altLang="es-ES" sz="1700" dirty="0">
                  <a:solidFill>
                    <a:srgbClr val="333333"/>
                  </a:solidFill>
                </a:endParaRPr>
              </a:p>
              <a:p>
                <a:pPr marL="285750" indent="-285750" eaLnBrk="1">
                  <a:buFont typeface="Wingdings" panose="05000000000000000000" pitchFamily="2" charset="2"/>
                  <a:buChar char="§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endParaRPr lang="es-ES" altLang="es-ES" sz="1700" dirty="0">
                  <a:solidFill>
                    <a:srgbClr val="333333"/>
                  </a:solidFill>
                </a:endParaRPr>
              </a:p>
              <a:p>
                <a:pPr marL="285750" indent="-285750" eaLnBrk="1">
                  <a:buFont typeface="Wingdings" panose="05000000000000000000" pitchFamily="2" charset="2"/>
                  <a:buChar char="§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endParaRPr lang="es-ES" altLang="es-ES" sz="1700" dirty="0">
                  <a:solidFill>
                    <a:srgbClr val="333333"/>
                  </a:solidFill>
                </a:endParaRPr>
              </a:p>
              <a:p>
                <a:pPr marL="285750" indent="-285750" eaLnBrk="1">
                  <a:buFont typeface="Wingdings" panose="05000000000000000000" pitchFamily="2" charset="2"/>
                  <a:buChar char="§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</a:tabLst>
                </a:pPr>
                <a:r>
                  <a:rPr lang="es-ES" altLang="es-ES" sz="1700" dirty="0" err="1">
                    <a:solidFill>
                      <a:srgbClr val="333333"/>
                    </a:solidFill>
                  </a:rPr>
                  <a:t>Different</a:t>
                </a:r>
                <a:r>
                  <a:rPr lang="es-ES" altLang="es-ES" sz="1700" dirty="0">
                    <a:solidFill>
                      <a:srgbClr val="333333"/>
                    </a:solidFill>
                  </a:rPr>
                  <a:t> </a:t>
                </a:r>
                <a:r>
                  <a:rPr lang="es-ES" altLang="es-ES" sz="1700" dirty="0" err="1">
                    <a:solidFill>
                      <a:srgbClr val="333333"/>
                    </a:solidFill>
                  </a:rPr>
                  <a:t>scaling</a:t>
                </a:r>
                <a:r>
                  <a:rPr lang="es-ES" altLang="es-ES" sz="1700" dirty="0">
                    <a:solidFill>
                      <a:srgbClr val="333333"/>
                    </a:solidFill>
                  </a:rPr>
                  <a:t> </a:t>
                </a:r>
                <a:r>
                  <a:rPr lang="es-ES" altLang="es-ES" sz="1700" dirty="0" err="1">
                    <a:solidFill>
                      <a:srgbClr val="333333"/>
                    </a:solidFill>
                  </a:rPr>
                  <a:t>for</a:t>
                </a:r>
                <a:r>
                  <a:rPr lang="es-ES" altLang="es-ES" sz="1700" dirty="0">
                    <a:solidFill>
                      <a:srgbClr val="333333"/>
                    </a:solidFill>
                  </a:rPr>
                  <a:t> </a:t>
                </a:r>
                <a:r>
                  <a:rPr lang="es-ES" altLang="es-ES" sz="1700" dirty="0" err="1">
                    <a:solidFill>
                      <a:srgbClr val="333333"/>
                    </a:solidFill>
                  </a:rPr>
                  <a:t>large</a:t>
                </a:r>
                <a:r>
                  <a:rPr lang="es-ES" altLang="es-ES" sz="1700" dirty="0">
                    <a:solidFill>
                      <a:srgbClr val="33333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altLang="es-ES" sz="17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altLang="es-ES" sz="17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altLang="es-ES" sz="1700" dirty="0">
                  <a:solidFill>
                    <a:srgbClr val="333333"/>
                  </a:solidFill>
                </a:endParaRPr>
              </a:p>
            </p:txBody>
          </p:sp>
        </mc:Choice>
        <mc:Fallback>
          <p:sp>
            <p:nvSpPr>
              <p:cNvPr id="1126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711" y="701675"/>
                <a:ext cx="9601200" cy="4157663"/>
              </a:xfrm>
              <a:blipFill>
                <a:blip r:embed="rId3"/>
                <a:stretch>
                  <a:fillRect l="-1206" t="-1613" b="-19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n 2" descr="Histograma&#10;&#10;Descripción generada automáticamente con confianza baja">
            <a:extLst>
              <a:ext uri="{FF2B5EF4-FFF2-40B4-BE49-F238E27FC236}">
                <a16:creationId xmlns:a16="http://schemas.microsoft.com/office/drawing/2014/main" id="{3F5E439C-E8CC-405C-8D1C-14E5845EFB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8"/>
          <a:stretch/>
        </p:blipFill>
        <p:spPr>
          <a:xfrm>
            <a:off x="0" y="1869729"/>
            <a:ext cx="9930916" cy="33960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A53F090-2B84-4284-997F-64D574CDCAB5}"/>
              </a:ext>
            </a:extLst>
          </p:cNvPr>
          <p:cNvSpPr txBox="1"/>
          <p:nvPr/>
        </p:nvSpPr>
        <p:spPr>
          <a:xfrm>
            <a:off x="718401" y="4187116"/>
            <a:ext cx="5334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D5D6DD-4A32-4017-AA3C-34B49B4DC938}"/>
              </a:ext>
            </a:extLst>
          </p:cNvPr>
          <p:cNvSpPr txBox="1"/>
          <p:nvPr/>
        </p:nvSpPr>
        <p:spPr>
          <a:xfrm>
            <a:off x="6030912" y="4148174"/>
            <a:ext cx="5334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7AC397-79BE-4321-8319-1DE7E5962422}"/>
              </a:ext>
            </a:extLst>
          </p:cNvPr>
          <p:cNvSpPr txBox="1"/>
          <p:nvPr/>
        </p:nvSpPr>
        <p:spPr>
          <a:xfrm>
            <a:off x="9240766" y="4147644"/>
            <a:ext cx="5334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CE40F77-BED3-432B-8AF7-56315FAE08F7}"/>
                  </a:ext>
                </a:extLst>
              </p:cNvPr>
              <p:cNvSpPr txBox="1"/>
              <p:nvPr/>
            </p:nvSpPr>
            <p:spPr>
              <a:xfrm>
                <a:off x="8819204" y="4410728"/>
                <a:ext cx="1066710" cy="333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s-ES" sz="11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11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1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s-ES" sz="11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r>
                                    <a:rPr lang="es-ES" sz="1100" i="1"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r>
                                    <a:rPr lang="es-ES" sz="11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s-E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11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S" sz="1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1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s-ES" sz="11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den>
                      </m:f>
                      <m:r>
                        <a:rPr lang="es-ES" sz="1100" b="0" i="1" smtClean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m:rPr>
                          <m:nor/>
                        </m:rPr>
                        <a:rPr lang="en-GB" sz="1100" dirty="0"/>
                        <m:t> </m:t>
                      </m:r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CE40F77-BED3-432B-8AF7-56315FAE0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204" y="4410728"/>
                <a:ext cx="1066710" cy="333105"/>
              </a:xfrm>
              <a:prstGeom prst="rect">
                <a:avLst/>
              </a:prstGeom>
              <a:blipFill>
                <a:blip r:embed="rId5"/>
                <a:stretch>
                  <a:fillRect l="-2857" t="-7407" b="-2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n 9">
            <a:extLst>
              <a:ext uri="{FF2B5EF4-FFF2-40B4-BE49-F238E27FC236}">
                <a16:creationId xmlns:a16="http://schemas.microsoft.com/office/drawing/2014/main" id="{2161D050-DB88-468A-A22C-5D198E71D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406" y="557213"/>
            <a:ext cx="5683359" cy="746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n 14" descr="Histograma&#10;&#10;Descripción generada automáticamente con confianza baja">
            <a:extLst>
              <a:ext uri="{FF2B5EF4-FFF2-40B4-BE49-F238E27FC236}">
                <a16:creationId xmlns:a16="http://schemas.microsoft.com/office/drawing/2014/main" id="{9961DF59-2C09-4C5F-91E3-BBF2D0BB9F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7" t="22171" r="-217" b="26098"/>
          <a:stretch/>
        </p:blipFill>
        <p:spPr>
          <a:xfrm>
            <a:off x="653257" y="3248509"/>
            <a:ext cx="1154112" cy="16002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F29ACE2-10DE-4D4A-8A03-18F3DC30997E}"/>
              </a:ext>
            </a:extLst>
          </p:cNvPr>
          <p:cNvSpPr txBox="1"/>
          <p:nvPr/>
        </p:nvSpPr>
        <p:spPr>
          <a:xfrm>
            <a:off x="4443430" y="4661423"/>
            <a:ext cx="952500" cy="1352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3318F84-6C4F-410E-9D76-961D6E0B323D}"/>
              </a:ext>
            </a:extLst>
          </p:cNvPr>
          <p:cNvSpPr txBox="1"/>
          <p:nvPr/>
        </p:nvSpPr>
        <p:spPr>
          <a:xfrm>
            <a:off x="7696753" y="4664075"/>
            <a:ext cx="952500" cy="1352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5FAF40A-968A-4789-A19D-391B18674D48}"/>
                  </a:ext>
                </a:extLst>
              </p:cNvPr>
              <p:cNvSpPr txBox="1"/>
              <p:nvPr/>
            </p:nvSpPr>
            <p:spPr>
              <a:xfrm>
                <a:off x="5525053" y="4269857"/>
                <a:ext cx="5295900" cy="473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/>
                  <a:t>  </a:t>
                </a: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5FAF40A-968A-4789-A19D-391B18674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053" y="4269857"/>
                <a:ext cx="5295900" cy="4739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134AA1B2-7C8C-4119-938A-90F9FFB5D86E}"/>
              </a:ext>
            </a:extLst>
          </p:cNvPr>
          <p:cNvCxnSpPr/>
          <p:nvPr/>
        </p:nvCxnSpPr>
        <p:spPr bwMode="auto">
          <a:xfrm>
            <a:off x="6869111" y="4290653"/>
            <a:ext cx="0" cy="77521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BD62A6FC-4504-4651-819E-55DE3762F706}"/>
                  </a:ext>
                </a:extLst>
              </p:cNvPr>
              <p:cNvSpPr txBox="1"/>
              <p:nvPr/>
            </p:nvSpPr>
            <p:spPr>
              <a:xfrm>
                <a:off x="6181725" y="5065871"/>
                <a:ext cx="1374773" cy="34996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=0.75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BD62A6FC-4504-4651-819E-55DE3762F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725" y="5065871"/>
                <a:ext cx="1374773" cy="3499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D796FC6D-F922-4CCF-813E-8BE17181484A}"/>
                  </a:ext>
                </a:extLst>
              </p:cNvPr>
              <p:cNvSpPr txBox="1"/>
              <p:nvPr/>
            </p:nvSpPr>
            <p:spPr>
              <a:xfrm>
                <a:off x="8961643" y="5083843"/>
                <a:ext cx="1014701" cy="5152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=0.02</m:t>
                      </m:r>
                    </m:oMath>
                  </m:oMathPara>
                </a14:m>
                <a:endParaRPr lang="es-E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es-ES" b="0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D796FC6D-F922-4CCF-813E-8BE171814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643" y="5083843"/>
                <a:ext cx="1014701" cy="515269"/>
              </a:xfrm>
              <a:prstGeom prst="rect">
                <a:avLst/>
              </a:prstGeom>
              <a:blipFill>
                <a:blip r:embed="rId9"/>
                <a:stretch>
                  <a:fillRect l="-5389" r="-5389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>
            <a:extLst>
              <a:ext uri="{FF2B5EF4-FFF2-40B4-BE49-F238E27FC236}">
                <a16:creationId xmlns:a16="http://schemas.microsoft.com/office/drawing/2014/main" id="{EDC5E0C2-60B4-4563-B855-A0079D8343AD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8/9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D7CFEE9C-971B-4B13-BC7F-50A64001BF15}"/>
              </a:ext>
            </a:extLst>
          </p:cNvPr>
          <p:cNvCxnSpPr/>
          <p:nvPr/>
        </p:nvCxnSpPr>
        <p:spPr bwMode="auto">
          <a:xfrm flipV="1">
            <a:off x="1992312" y="2378075"/>
            <a:ext cx="762000" cy="990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6AD64395-E51C-4952-AD55-941E464A3E2A}"/>
              </a:ext>
            </a:extLst>
          </p:cNvPr>
          <p:cNvCxnSpPr/>
          <p:nvPr/>
        </p:nvCxnSpPr>
        <p:spPr bwMode="auto">
          <a:xfrm flipV="1">
            <a:off x="5395930" y="2225675"/>
            <a:ext cx="1092182" cy="685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D8505678-32FC-4F45-A821-23A145BDEC84}"/>
              </a:ext>
            </a:extLst>
          </p:cNvPr>
          <p:cNvCxnSpPr/>
          <p:nvPr/>
        </p:nvCxnSpPr>
        <p:spPr bwMode="auto">
          <a:xfrm flipV="1">
            <a:off x="8240712" y="2221055"/>
            <a:ext cx="1500723" cy="90449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77640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Summary and discussion</a:t>
            </a:r>
            <a:endParaRPr lang="es-ES" altLang="es-E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FDF08C58-2112-4254-BCC7-22744E0C9D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869" y="794324"/>
                <a:ext cx="9174164" cy="3107751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0" tIns="16002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49263" rtl="0" eaLnBrk="0" fontAlgn="base" hangingPunct="0">
                  <a:lnSpc>
                    <a:spcPct val="93000"/>
                  </a:lnSpc>
                  <a:spcBef>
                    <a:spcPts val="106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49263" rtl="0" eaLnBrk="0" fontAlgn="base" hangingPunct="0">
                  <a:lnSpc>
                    <a:spcPct val="93000"/>
                  </a:lnSpc>
                  <a:spcBef>
                    <a:spcPts val="8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defTabSz="449263" rtl="0" eaLnBrk="0" fontAlgn="base" hangingPunct="0">
                  <a:lnSpc>
                    <a:spcPct val="93000"/>
                  </a:lnSpc>
                  <a:spcBef>
                    <a:spcPts val="63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defTabSz="449263" rtl="0" eaLnBrk="0" fontAlgn="base" hangingPunct="0">
                  <a:lnSpc>
                    <a:spcPct val="93000"/>
                  </a:lnSpc>
                  <a:spcBef>
                    <a:spcPts val="4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defTabSz="449263" rtl="0" eaLnBrk="0" fontAlgn="base" hangingPunct="0">
                  <a:lnSpc>
                    <a:spcPct val="93000"/>
                  </a:lnSpc>
                  <a:spcBef>
                    <a:spcPts val="21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defTabSz="449263" rtl="0" fontAlgn="base" hangingPunct="0">
                  <a:lnSpc>
                    <a:spcPct val="93000"/>
                  </a:lnSpc>
                  <a:spcBef>
                    <a:spcPts val="21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500">
                    <a:solidFill>
                      <a:srgbClr val="808080"/>
                    </a:solidFill>
                    <a:latin typeface="+mn-lt"/>
                    <a:cs typeface="+mn-cs"/>
                  </a:defRPr>
                </a:lvl6pPr>
                <a:lvl7pPr marL="2971800" indent="-228600" algn="l" defTabSz="449263" rtl="0" fontAlgn="base" hangingPunct="0">
                  <a:lnSpc>
                    <a:spcPct val="93000"/>
                  </a:lnSpc>
                  <a:spcBef>
                    <a:spcPts val="21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500">
                    <a:solidFill>
                      <a:srgbClr val="808080"/>
                    </a:solidFill>
                    <a:latin typeface="+mn-lt"/>
                    <a:cs typeface="+mn-cs"/>
                  </a:defRPr>
                </a:lvl7pPr>
                <a:lvl8pPr marL="3429000" indent="-228600" algn="l" defTabSz="449263" rtl="0" fontAlgn="base" hangingPunct="0">
                  <a:lnSpc>
                    <a:spcPct val="93000"/>
                  </a:lnSpc>
                  <a:spcBef>
                    <a:spcPts val="21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500">
                    <a:solidFill>
                      <a:srgbClr val="808080"/>
                    </a:solidFill>
                    <a:latin typeface="+mn-lt"/>
                    <a:cs typeface="+mn-cs"/>
                  </a:defRPr>
                </a:lvl8pPr>
                <a:lvl9pPr marL="3886200" indent="-228600" algn="l" defTabSz="449263" rtl="0" fontAlgn="base" hangingPunct="0">
                  <a:lnSpc>
                    <a:spcPct val="93000"/>
                  </a:lnSpc>
                  <a:spcBef>
                    <a:spcPts val="21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500">
                    <a:solidFill>
                      <a:srgbClr val="808080"/>
                    </a:solidFill>
                    <a:latin typeface="+mn-lt"/>
                    <a:cs typeface="+mn-cs"/>
                  </a:defRPr>
                </a:lvl9pPr>
              </a:lstStyle>
              <a:p>
                <a:pPr marL="107950" indent="0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b="1" kern="0" dirty="0">
                    <a:solidFill>
                      <a:srgbClr val="333333"/>
                    </a:solidFill>
                  </a:rPr>
                  <a:t>Aging effects:</a:t>
                </a:r>
              </a:p>
              <a:p>
                <a:pPr marL="393700" indent="-285750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Disappears the segregated-mixed transition                Segregation always exists for large </a:t>
                </a:r>
                <a14:m>
                  <m:oMath xmlns:m="http://schemas.openxmlformats.org/officeDocument/2006/math">
                    <m:r>
                      <a:rPr lang="es-ES" altLang="es-ES" sz="1700" b="0" i="1" kern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altLang="es-ES" sz="1700" kern="0" dirty="0">
                  <a:solidFill>
                    <a:srgbClr val="333333"/>
                  </a:solidFill>
                </a:endParaRPr>
              </a:p>
              <a:p>
                <a:pPr marL="393700" indent="-285750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Final segregated state: 1) Higher global satisfaction. 2) Rough interface for large </a:t>
                </a:r>
                <a14:m>
                  <m:oMath xmlns:m="http://schemas.openxmlformats.org/officeDocument/2006/math">
                    <m:r>
                      <a:rPr lang="es-ES" altLang="es-ES" sz="1700" b="0" i="1" kern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altLang="es-ES" sz="1700" kern="0" dirty="0">
                  <a:solidFill>
                    <a:srgbClr val="333333"/>
                  </a:solidFill>
                </a:endParaRPr>
              </a:p>
              <a:p>
                <a:pPr marL="393700" indent="-285750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Segregation dynamics: </a:t>
                </a:r>
              </a:p>
              <a:p>
                <a:pPr marL="793750" lvl="1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q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Slower coarsening: Different power-laws. </a:t>
                </a:r>
              </a:p>
              <a:p>
                <a:pPr marL="793750" lvl="1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q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Long-lived small clusters</a:t>
                </a:r>
              </a:p>
              <a:p>
                <a:pPr marL="793750" lvl="1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q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Glassy type dynamics: Aging breaks the time-translational invariance</a:t>
                </a:r>
              </a:p>
              <a:p>
                <a:pPr marL="793750" lvl="1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q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endParaRPr lang="en-GB" altLang="es-ES" sz="1700" kern="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FDF08C58-2112-4254-BCC7-22744E0C9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869" y="794324"/>
                <a:ext cx="9174164" cy="3107751"/>
              </a:xfrm>
              <a:prstGeom prst="rect">
                <a:avLst/>
              </a:prstGeom>
              <a:blipFill>
                <a:blip r:embed="rId3"/>
                <a:stretch>
                  <a:fillRect l="-66" t="-1167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A34D4F1-7B61-4A4B-BF61-5BA8D40E988E}"/>
              </a:ext>
            </a:extLst>
          </p:cNvPr>
          <p:cNvCxnSpPr/>
          <p:nvPr/>
        </p:nvCxnSpPr>
        <p:spPr bwMode="auto">
          <a:xfrm>
            <a:off x="5227638" y="1387475"/>
            <a:ext cx="7620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00BB0060-B6AE-4510-9F13-DFB341802CE6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9/9</a:t>
            </a:r>
          </a:p>
        </p:txBody>
      </p:sp>
    </p:spTree>
    <p:extLst>
      <p:ext uri="{BB962C8B-B14F-4D97-AF65-F5344CB8AC3E}">
        <p14:creationId xmlns:p14="http://schemas.microsoft.com/office/powerpoint/2010/main" val="3182598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" name="Rectangle 19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s-ES" altLang="es-ES" sz="2200" dirty="0"/>
              <a:t>Schelling </a:t>
            </a:r>
            <a:r>
              <a:rPr lang="es-ES" altLang="es-ES" sz="2200" dirty="0" err="1"/>
              <a:t>Model</a:t>
            </a:r>
            <a:endParaRPr lang="es-ES" altLang="es-ES" sz="2200" dirty="0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71876C47-7B1D-4943-9D0D-CF5688900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896" y="1064846"/>
            <a:ext cx="3705226" cy="4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600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ts val="10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808080"/>
                </a:solidFill>
                <a:latin typeface="+mn-lt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808080"/>
                </a:solidFill>
                <a:latin typeface="+mn-lt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808080"/>
                </a:solidFill>
                <a:latin typeface="+mn-lt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808080"/>
                </a:solidFill>
                <a:latin typeface="+mn-lt"/>
                <a:cs typeface="+mn-cs"/>
              </a:defRPr>
            </a:lvl9pPr>
          </a:lstStyle>
          <a:p>
            <a:pPr marL="431800" indent="-323850" algn="just" eaLnBrk="1">
              <a:lnSpc>
                <a:spcPct val="100000"/>
              </a:lnSpc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s-ES" kern="0" dirty="0">
                <a:solidFill>
                  <a:srgbClr val="333333"/>
                </a:solidFill>
              </a:rPr>
              <a:t>	</a:t>
            </a:r>
            <a:r>
              <a:rPr lang="en-GB" altLang="es-ES" sz="1700" b="1" kern="0" dirty="0">
                <a:solidFill>
                  <a:srgbClr val="333333"/>
                </a:solidFill>
              </a:rPr>
              <a:t>Schelling Model (1971)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5A4C6D-B939-4351-A433-FA65D2A75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990" y="533283"/>
            <a:ext cx="2159643" cy="1704926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571EE51-E242-4574-A44F-25BD2ECD3B85}"/>
              </a:ext>
            </a:extLst>
          </p:cNvPr>
          <p:cNvSpPr txBox="1"/>
          <p:nvPr/>
        </p:nvSpPr>
        <p:spPr>
          <a:xfrm>
            <a:off x="7003576" y="2214279"/>
            <a:ext cx="3490914" cy="43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Thomas C. Schelling (1971), The Journal of Mathematical Sociology, 1:2, 143-186</a:t>
            </a:r>
            <a:endParaRPr lang="en-GB" sz="1200" i="1" dirty="0"/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AE7D98D8-D01D-4400-A1E3-BFACCCA49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313" y="578576"/>
            <a:ext cx="3078509" cy="1870350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C0B810EA-7E58-4CED-AEB8-E55249033B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815"/>
          <a:stretch/>
        </p:blipFill>
        <p:spPr>
          <a:xfrm>
            <a:off x="7728" y="561485"/>
            <a:ext cx="1143000" cy="474984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A7DBF01B-18DC-4FEE-996A-FF4E797C70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41"/>
          <a:stretch/>
        </p:blipFill>
        <p:spPr>
          <a:xfrm>
            <a:off x="64555" y="1812313"/>
            <a:ext cx="1106291" cy="490165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19218ED5-106B-47A0-AE63-CCA2B32FF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79" r="24276"/>
          <a:stretch/>
        </p:blipFill>
        <p:spPr>
          <a:xfrm>
            <a:off x="64556" y="1398896"/>
            <a:ext cx="1106291" cy="474984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AE0E74BB-0DD5-4A73-8FC1-9A779FB983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37" t="5836" r="49518"/>
          <a:stretch/>
        </p:blipFill>
        <p:spPr>
          <a:xfrm>
            <a:off x="87311" y="1001629"/>
            <a:ext cx="1063417" cy="447563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C2B2454-A421-494D-901B-C9298E36D01D}"/>
              </a:ext>
            </a:extLst>
          </p:cNvPr>
          <p:cNvCxnSpPr>
            <a:cxnSpLocks/>
          </p:cNvCxnSpPr>
          <p:nvPr/>
        </p:nvCxnSpPr>
        <p:spPr bwMode="auto">
          <a:xfrm flipV="1">
            <a:off x="4506912" y="1605745"/>
            <a:ext cx="2819400" cy="306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CuadroTexto 51">
            <a:extLst>
              <a:ext uri="{FF2B5EF4-FFF2-40B4-BE49-F238E27FC236}">
                <a16:creationId xmlns:a16="http://schemas.microsoft.com/office/drawing/2014/main" id="{93C30B63-A9D0-41EB-89D7-465DAC587506}"/>
              </a:ext>
            </a:extLst>
          </p:cNvPr>
          <p:cNvSpPr txBox="1"/>
          <p:nvPr/>
        </p:nvSpPr>
        <p:spPr>
          <a:xfrm>
            <a:off x="1119507" y="2418742"/>
            <a:ext cx="3490914" cy="26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From US Census (bestneighbourhood.com)</a:t>
            </a:r>
            <a:endParaRPr lang="en-GB" sz="1200" i="1" dirty="0"/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B331D4EE-6FF4-416F-918F-7147E429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313" y="574716"/>
            <a:ext cx="3078509" cy="1870350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2DAA54C4-AD0E-4AF1-AA64-6EEE4457F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815"/>
          <a:stretch/>
        </p:blipFill>
        <p:spPr>
          <a:xfrm>
            <a:off x="7728" y="557625"/>
            <a:ext cx="1143000" cy="4749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B54A8FF-EAE3-4A1A-B04A-1A0AEB5A65EE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1/9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Summary and discussion</a:t>
            </a:r>
            <a:endParaRPr lang="es-ES" altLang="es-E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FDF08C58-2112-4254-BCC7-22744E0C9D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869" y="794324"/>
                <a:ext cx="9174164" cy="3107751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0" tIns="16002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49263" rtl="0" eaLnBrk="0" fontAlgn="base" hangingPunct="0">
                  <a:lnSpc>
                    <a:spcPct val="93000"/>
                  </a:lnSpc>
                  <a:spcBef>
                    <a:spcPts val="106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49263" rtl="0" eaLnBrk="0" fontAlgn="base" hangingPunct="0">
                  <a:lnSpc>
                    <a:spcPct val="93000"/>
                  </a:lnSpc>
                  <a:spcBef>
                    <a:spcPts val="8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defTabSz="449263" rtl="0" eaLnBrk="0" fontAlgn="base" hangingPunct="0">
                  <a:lnSpc>
                    <a:spcPct val="93000"/>
                  </a:lnSpc>
                  <a:spcBef>
                    <a:spcPts val="638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defTabSz="449263" rtl="0" eaLnBrk="0" fontAlgn="base" hangingPunct="0">
                  <a:lnSpc>
                    <a:spcPct val="93000"/>
                  </a:lnSpc>
                  <a:spcBef>
                    <a:spcPts val="4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defTabSz="449263" rtl="0" eaLnBrk="0" fontAlgn="base" hangingPunct="0">
                  <a:lnSpc>
                    <a:spcPct val="93000"/>
                  </a:lnSpc>
                  <a:spcBef>
                    <a:spcPts val="21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defTabSz="449263" rtl="0" fontAlgn="base" hangingPunct="0">
                  <a:lnSpc>
                    <a:spcPct val="93000"/>
                  </a:lnSpc>
                  <a:spcBef>
                    <a:spcPts val="21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500">
                    <a:solidFill>
                      <a:srgbClr val="808080"/>
                    </a:solidFill>
                    <a:latin typeface="+mn-lt"/>
                    <a:cs typeface="+mn-cs"/>
                  </a:defRPr>
                </a:lvl6pPr>
                <a:lvl7pPr marL="2971800" indent="-228600" algn="l" defTabSz="449263" rtl="0" fontAlgn="base" hangingPunct="0">
                  <a:lnSpc>
                    <a:spcPct val="93000"/>
                  </a:lnSpc>
                  <a:spcBef>
                    <a:spcPts val="21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500">
                    <a:solidFill>
                      <a:srgbClr val="808080"/>
                    </a:solidFill>
                    <a:latin typeface="+mn-lt"/>
                    <a:cs typeface="+mn-cs"/>
                  </a:defRPr>
                </a:lvl7pPr>
                <a:lvl8pPr marL="3429000" indent="-228600" algn="l" defTabSz="449263" rtl="0" fontAlgn="base" hangingPunct="0">
                  <a:lnSpc>
                    <a:spcPct val="93000"/>
                  </a:lnSpc>
                  <a:spcBef>
                    <a:spcPts val="21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500">
                    <a:solidFill>
                      <a:srgbClr val="808080"/>
                    </a:solidFill>
                    <a:latin typeface="+mn-lt"/>
                    <a:cs typeface="+mn-cs"/>
                  </a:defRPr>
                </a:lvl8pPr>
                <a:lvl9pPr marL="3886200" indent="-228600" algn="l" defTabSz="449263" rtl="0" fontAlgn="base" hangingPunct="0">
                  <a:lnSpc>
                    <a:spcPct val="93000"/>
                  </a:lnSpc>
                  <a:spcBef>
                    <a:spcPts val="21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500">
                    <a:solidFill>
                      <a:srgbClr val="808080"/>
                    </a:solidFill>
                    <a:latin typeface="+mn-lt"/>
                    <a:cs typeface="+mn-cs"/>
                  </a:defRPr>
                </a:lvl9pPr>
              </a:lstStyle>
              <a:p>
                <a:pPr marL="107950" indent="0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b="1" kern="0" dirty="0">
                    <a:solidFill>
                      <a:srgbClr val="333333"/>
                    </a:solidFill>
                  </a:rPr>
                  <a:t>Aging effects:</a:t>
                </a:r>
              </a:p>
              <a:p>
                <a:pPr marL="393700" indent="-285750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Disappears the segregated-mixed transition                Segregation always exists for large </a:t>
                </a:r>
                <a14:m>
                  <m:oMath xmlns:m="http://schemas.openxmlformats.org/officeDocument/2006/math">
                    <m:r>
                      <a:rPr lang="es-ES" altLang="es-ES" sz="1700" b="0" i="1" kern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altLang="es-ES" sz="1700" kern="0" dirty="0">
                  <a:solidFill>
                    <a:srgbClr val="333333"/>
                  </a:solidFill>
                </a:endParaRPr>
              </a:p>
              <a:p>
                <a:pPr marL="393700" indent="-285750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Final segregated state: 1) Higher global satisfaction. 2) Rough interface for large </a:t>
                </a:r>
                <a14:m>
                  <m:oMath xmlns:m="http://schemas.openxmlformats.org/officeDocument/2006/math">
                    <m:r>
                      <a:rPr lang="es-ES" altLang="es-ES" sz="1700" b="0" i="1" kern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altLang="es-ES" sz="1700" kern="0" dirty="0">
                  <a:solidFill>
                    <a:srgbClr val="333333"/>
                  </a:solidFill>
                </a:endParaRPr>
              </a:p>
              <a:p>
                <a:pPr marL="393700" indent="-285750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Segregation dynamics: </a:t>
                </a:r>
              </a:p>
              <a:p>
                <a:pPr marL="793750" lvl="1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q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Slower coarsening: Different power-laws. </a:t>
                </a:r>
              </a:p>
              <a:p>
                <a:pPr marL="793750" lvl="1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q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Long-lived small clusters</a:t>
                </a:r>
              </a:p>
              <a:p>
                <a:pPr marL="793750" lvl="1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q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kern="0" dirty="0">
                    <a:solidFill>
                      <a:srgbClr val="333333"/>
                    </a:solidFill>
                  </a:rPr>
                  <a:t>Glassy type dynamics: Aging breaks the time-translational invariance</a:t>
                </a:r>
              </a:p>
              <a:p>
                <a:pPr marL="793750" lvl="1" eaLnBrk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SzPct val="45000"/>
                  <a:buFont typeface="Wingdings" panose="05000000000000000000" pitchFamily="2" charset="2"/>
                  <a:buChar char="q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endParaRPr lang="en-GB" altLang="es-ES" sz="1700" kern="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FDF08C58-2112-4254-BCC7-22744E0C9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869" y="794324"/>
                <a:ext cx="9174164" cy="3107751"/>
              </a:xfrm>
              <a:prstGeom prst="rect">
                <a:avLst/>
              </a:prstGeom>
              <a:blipFill>
                <a:blip r:embed="rId3"/>
                <a:stretch>
                  <a:fillRect l="-66" t="-1167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A34D4F1-7B61-4A4B-BF61-5BA8D40E988E}"/>
              </a:ext>
            </a:extLst>
          </p:cNvPr>
          <p:cNvCxnSpPr/>
          <p:nvPr/>
        </p:nvCxnSpPr>
        <p:spPr bwMode="auto">
          <a:xfrm>
            <a:off x="5227638" y="1387475"/>
            <a:ext cx="7620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014C4EC2-8B33-4F1E-9EE6-1DE4C033E463}"/>
                  </a:ext>
                </a:extLst>
              </p:cNvPr>
              <p:cNvSpPr txBox="1"/>
              <p:nvPr/>
            </p:nvSpPr>
            <p:spPr>
              <a:xfrm>
                <a:off x="535514" y="4112550"/>
                <a:ext cx="9174164" cy="69788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GB" sz="1700" dirty="0"/>
                  <a:t>Once again, common sense fails                  Aging favours segregation.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700" dirty="0"/>
                  <a:t>Segregation </a:t>
                </a:r>
                <a:r>
                  <a:rPr lang="en-GB" sz="1700"/>
                  <a:t>for large </a:t>
                </a:r>
                <a14:m>
                  <m:oMath xmlns:m="http://schemas.openxmlformats.org/officeDocument/2006/math">
                    <m:r>
                      <a:rPr lang="es-ES" sz="17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sz="1700" dirty="0"/>
                  <a:t>                  Current scenario of Global cities</a:t>
                </a: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014C4EC2-8B33-4F1E-9EE6-1DE4C033E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14" y="4112550"/>
                <a:ext cx="9174164" cy="697883"/>
              </a:xfrm>
              <a:prstGeom prst="rect">
                <a:avLst/>
              </a:prstGeom>
              <a:blipFill>
                <a:blip r:embed="rId4"/>
                <a:stretch>
                  <a:fillRect l="-199" t="-1695" b="-93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ADF9959A-8BF5-462A-A65F-84618ED1F87F}"/>
              </a:ext>
            </a:extLst>
          </p:cNvPr>
          <p:cNvCxnSpPr/>
          <p:nvPr/>
        </p:nvCxnSpPr>
        <p:spPr bwMode="auto">
          <a:xfrm>
            <a:off x="3363912" y="4664075"/>
            <a:ext cx="6858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1B01337-51E0-4044-8B3B-E6FD0321E76B}"/>
              </a:ext>
            </a:extLst>
          </p:cNvPr>
          <p:cNvCxnSpPr/>
          <p:nvPr/>
        </p:nvCxnSpPr>
        <p:spPr bwMode="auto">
          <a:xfrm>
            <a:off x="4202112" y="4359275"/>
            <a:ext cx="6858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00BB0060-B6AE-4510-9F13-DFB341802CE6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9/9</a:t>
            </a:r>
          </a:p>
        </p:txBody>
      </p:sp>
    </p:spTree>
    <p:extLst>
      <p:ext uri="{BB962C8B-B14F-4D97-AF65-F5344CB8AC3E}">
        <p14:creationId xmlns:p14="http://schemas.microsoft.com/office/powerpoint/2010/main" val="2756263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94EB7819-0089-410A-8B1A-4305B1C221E5}"/>
                  </a:ext>
                </a:extLst>
              </p:cNvPr>
              <p:cNvSpPr txBox="1"/>
              <p:nvPr/>
            </p:nvSpPr>
            <p:spPr>
              <a:xfrm>
                <a:off x="8861884" y="3347262"/>
                <a:ext cx="969644" cy="1637756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kumimoji="0" lang="es-ES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=1/2</m:t>
                      </m:r>
                    </m:oMath>
                  </m:oMathPara>
                </a14:m>
                <a:endParaRPr kumimoji="0" lang="es-ES" sz="12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endParaRPr lang="es-ES" sz="1200" dirty="0">
                  <a:solidFill>
                    <a:srgbClr val="000000"/>
                  </a:solidFill>
                </a:endParaRPr>
              </a:p>
              <a:p>
                <a:endParaRPr kumimoji="0" lang="es-ES" sz="12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endParaRPr lang="es-ES" sz="1200" dirty="0">
                  <a:solidFill>
                    <a:srgbClr val="000000"/>
                  </a:solidFill>
                </a:endParaRPr>
              </a:p>
              <a:p>
                <a:endParaRPr kumimoji="0" lang="es-ES" sz="12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endParaRPr lang="es-ES" sz="1200" dirty="0">
                  <a:solidFill>
                    <a:srgbClr val="000000"/>
                  </a:solidFill>
                </a:endParaRPr>
              </a:p>
              <a:p>
                <a:endParaRPr kumimoji="0" lang="es-ES" sz="12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endParaRPr lang="es-ES" sz="1200" dirty="0">
                  <a:solidFill>
                    <a:srgbClr val="000000"/>
                  </a:solidFill>
                </a:endParaRPr>
              </a:p>
              <a:p>
                <a:endParaRPr kumimoji="0" lang="es-ES" sz="12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94EB7819-0089-410A-8B1A-4305B1C2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884" y="3347262"/>
                <a:ext cx="969644" cy="16377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36" name="Rectangle 19"/>
          <p:cNvSpPr>
            <a:spLocks noGrp="1" noChangeArrowheads="1"/>
          </p:cNvSpPr>
          <p:nvPr>
            <p:ph type="title"/>
          </p:nvPr>
        </p:nvSpPr>
        <p:spPr>
          <a:xfrm>
            <a:off x="1538288" y="71850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s-ES" altLang="es-ES" sz="2200" dirty="0"/>
              <a:t>Schelling </a:t>
            </a:r>
            <a:r>
              <a:rPr lang="es-ES" altLang="es-ES" sz="2200" dirty="0" err="1"/>
              <a:t>Model</a:t>
            </a:r>
            <a:endParaRPr lang="es-ES" altLang="es-ES" sz="2200" dirty="0"/>
          </a:p>
        </p:txBody>
      </p:sp>
      <p:pic>
        <p:nvPicPr>
          <p:cNvPr id="3" name="Imagen 2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42061675-E370-42B6-A7C3-A5B0A7B50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" y="2674814"/>
            <a:ext cx="3912356" cy="2688018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71876C47-7B1D-4943-9D0D-CF5688900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896" y="1064846"/>
            <a:ext cx="3705226" cy="4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600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ts val="106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808080"/>
                </a:solidFill>
                <a:latin typeface="+mn-lt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808080"/>
                </a:solidFill>
                <a:latin typeface="+mn-lt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808080"/>
                </a:solidFill>
                <a:latin typeface="+mn-lt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808080"/>
                </a:solidFill>
                <a:latin typeface="+mn-lt"/>
                <a:cs typeface="+mn-cs"/>
              </a:defRPr>
            </a:lvl9pPr>
          </a:lstStyle>
          <a:p>
            <a:pPr marL="431800" indent="-323850" algn="just" eaLnBrk="1">
              <a:lnSpc>
                <a:spcPct val="100000"/>
              </a:lnSpc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s-ES" kern="0" dirty="0">
                <a:solidFill>
                  <a:srgbClr val="333333"/>
                </a:solidFill>
              </a:rPr>
              <a:t>	</a:t>
            </a:r>
            <a:r>
              <a:rPr lang="en-GB" altLang="es-ES" sz="1700" b="1" kern="0" dirty="0">
                <a:solidFill>
                  <a:srgbClr val="333333"/>
                </a:solidFill>
              </a:rPr>
              <a:t>Schelling Model (1971)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5A4C6D-B939-4351-A433-FA65D2A75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1990" y="533283"/>
            <a:ext cx="2159643" cy="170492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64554EF-8B2B-4946-A438-7558067F28B0}"/>
              </a:ext>
            </a:extLst>
          </p:cNvPr>
          <p:cNvSpPr txBox="1"/>
          <p:nvPr/>
        </p:nvSpPr>
        <p:spPr>
          <a:xfrm>
            <a:off x="3924531" y="2776862"/>
            <a:ext cx="5754457" cy="228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Noisy Constrained Schelling Model (NCSM) </a:t>
            </a:r>
          </a:p>
          <a:p>
            <a:r>
              <a:rPr lang="en-GB" sz="1700" dirty="0"/>
              <a:t>by </a:t>
            </a:r>
            <a:r>
              <a:rPr lang="en-GB" sz="1700" i="1" dirty="0"/>
              <a:t>Gauvin et. al. (2009).</a:t>
            </a:r>
          </a:p>
          <a:p>
            <a:endParaRPr lang="en-GB" sz="1700" i="1" dirty="0"/>
          </a:p>
          <a:p>
            <a:endParaRPr lang="en-GB" sz="1700" dirty="0"/>
          </a:p>
          <a:p>
            <a:r>
              <a:rPr lang="en-GB" sz="1700" dirty="0"/>
              <a:t>Two agent  states:</a:t>
            </a:r>
          </a:p>
          <a:p>
            <a:endParaRPr lang="en-GB" sz="1700" u="sng" dirty="0"/>
          </a:p>
          <a:p>
            <a:endParaRPr lang="en-GB" sz="1700" u="sng" dirty="0"/>
          </a:p>
          <a:p>
            <a:endParaRPr lang="en-GB" sz="1700" u="sng" dirty="0"/>
          </a:p>
          <a:p>
            <a:endParaRPr lang="en-GB" sz="1700" u="sng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FFCD0EA-D077-4E2D-9BE1-E377B25AC9CD}"/>
              </a:ext>
            </a:extLst>
          </p:cNvPr>
          <p:cNvSpPr txBox="1"/>
          <p:nvPr/>
        </p:nvSpPr>
        <p:spPr>
          <a:xfrm>
            <a:off x="177800" y="5334618"/>
            <a:ext cx="4862512" cy="26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Gauvin</a:t>
            </a:r>
            <a:r>
              <a:rPr lang="es-ES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 et. al. </a:t>
            </a:r>
            <a:r>
              <a:rPr lang="es-ES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s-ES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s-ES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J. B </a:t>
            </a:r>
            <a:r>
              <a:rPr lang="es-ES" sz="12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70, </a:t>
            </a:r>
            <a:r>
              <a:rPr lang="es-ES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293–304 (2009).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571EE51-E242-4574-A44F-25BD2ECD3B85}"/>
              </a:ext>
            </a:extLst>
          </p:cNvPr>
          <p:cNvSpPr txBox="1"/>
          <p:nvPr/>
        </p:nvSpPr>
        <p:spPr>
          <a:xfrm>
            <a:off x="7003576" y="2214279"/>
            <a:ext cx="3490914" cy="43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Thomas C. Schelling (1971), The Journal of Mathematical Sociology, 1:2, 143-186</a:t>
            </a:r>
            <a:endParaRPr lang="en-GB" sz="1200" i="1" dirty="0"/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6074E8AD-923E-409C-8657-91E0459CE317}"/>
              </a:ext>
            </a:extLst>
          </p:cNvPr>
          <p:cNvSpPr/>
          <p:nvPr/>
        </p:nvSpPr>
        <p:spPr bwMode="auto">
          <a:xfrm>
            <a:off x="6107112" y="3378683"/>
            <a:ext cx="377069" cy="1203904"/>
          </a:xfrm>
          <a:prstGeom prst="leftBrace">
            <a:avLst>
              <a:gd name="adj1" fmla="val 76760"/>
              <a:gd name="adj2" fmla="val 42833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11F52AD6-6E85-4734-A26B-193AE6ED83BB}"/>
                  </a:ext>
                </a:extLst>
              </p:cNvPr>
              <p:cNvSpPr txBox="1"/>
              <p:nvPr/>
            </p:nvSpPr>
            <p:spPr>
              <a:xfrm>
                <a:off x="6327716" y="3473116"/>
                <a:ext cx="2721815" cy="1109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tabLst/>
                  <a:defRPr/>
                </a:pPr>
                <a:r>
                  <a:rPr kumimoji="0" lang="en-GB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</a:rPr>
                  <a:t>  Satisfied    </a:t>
                </a:r>
                <a14:m>
                  <m:oMath xmlns:m="http://schemas.openxmlformats.org/officeDocument/2006/math">
                    <m:r>
                      <a:rPr kumimoji="0" lang="es-ES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𝑛</m:t>
                    </m:r>
                    <m:sSub>
                      <m:sSubPr>
                        <m:ctrlPr>
                          <a:rPr kumimoji="0" lang="es-ES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s-ES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𝑛</m:t>
                        </m:r>
                      </m:e>
                      <m:sub>
                        <m:r>
                          <a:rPr kumimoji="0" lang="es-ES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𝑑𝑖𝑓</m:t>
                        </m:r>
                      </m:sub>
                    </m:sSub>
                    <m:r>
                      <a:rPr kumimoji="0" lang="es-ES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&lt; </m:t>
                    </m:r>
                    <m:r>
                      <a:rPr kumimoji="0" lang="es-ES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𝑇</m:t>
                    </m:r>
                  </m:oMath>
                </a14:m>
                <a:endPara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endParaRPr>
              </a:p>
              <a:p>
                <a:pPr marL="285750" marR="0" lvl="0" indent="-28575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Tx/>
                  <a:buChar char="-"/>
                  <a:tabLst/>
                  <a:defRPr/>
                </a:pPr>
                <a:endParaRPr lang="en-GB" sz="1700" dirty="0">
                  <a:solidFill>
                    <a:srgbClr val="000000"/>
                  </a:solidFill>
                </a:endParaRPr>
              </a:p>
              <a:p>
                <a:pPr marL="285750" marR="0" lvl="0" indent="-28575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Tx/>
                  <a:buChar char="-"/>
                  <a:tabLst/>
                  <a:defRPr/>
                </a:pPr>
                <a:endParaRPr lang="en-GB" sz="1700" dirty="0">
                  <a:solidFill>
                    <a:srgbClr val="000000"/>
                  </a:solidFill>
                </a:endParaRPr>
              </a:p>
              <a:p>
                <a:pPr marR="0" lvl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tabLst/>
                  <a:defRPr/>
                </a:pPr>
                <a:r>
                  <a:rPr kumimoji="0" lang="en-GB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</a:rPr>
                  <a:t>  Unsatisfied  </a:t>
                </a:r>
                <a14:m>
                  <m:oMath xmlns:m="http://schemas.openxmlformats.org/officeDocument/2006/math">
                    <m:r>
                      <a:rPr kumimoji="0" lang="es-ES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𝑛</m:t>
                    </m:r>
                    <m:sSub>
                      <m:sSubPr>
                        <m:ctrlPr>
                          <a:rPr kumimoji="0" lang="es-ES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s-ES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𝑛</m:t>
                        </m:r>
                      </m:e>
                      <m:sub>
                        <m:r>
                          <a:rPr kumimoji="0" lang="es-ES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𝑑𝑖𝑓</m:t>
                        </m:r>
                      </m:sub>
                    </m:sSub>
                    <m:r>
                      <a:rPr kumimoji="0" lang="es-ES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≥ </m:t>
                    </m:r>
                    <m:r>
                      <a:rPr kumimoji="0" lang="es-ES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𝑇</m:t>
                    </m:r>
                  </m:oMath>
                </a14:m>
                <a:endParaRPr kumimoji="0" lang="en-GB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11F52AD6-6E85-4734-A26B-193AE6ED8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716" y="3473116"/>
                <a:ext cx="2721815" cy="1109471"/>
              </a:xfrm>
              <a:prstGeom prst="rect">
                <a:avLst/>
              </a:prstGeom>
              <a:blipFill>
                <a:blip r:embed="rId5"/>
                <a:stretch>
                  <a:fillRect t="-3846" b="-43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ángulo 23">
            <a:extLst>
              <a:ext uri="{FF2B5EF4-FFF2-40B4-BE49-F238E27FC236}">
                <a16:creationId xmlns:a16="http://schemas.microsoft.com/office/drawing/2014/main" id="{1F73DD3B-AAA6-43D9-A2DC-5E6CDDB304DB}"/>
              </a:ext>
            </a:extLst>
          </p:cNvPr>
          <p:cNvSpPr/>
          <p:nvPr/>
        </p:nvSpPr>
        <p:spPr bwMode="auto">
          <a:xfrm>
            <a:off x="9059250" y="3801510"/>
            <a:ext cx="180000" cy="180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75A75BC-C8D6-409D-8F13-D609E1443FF1}"/>
              </a:ext>
            </a:extLst>
          </p:cNvPr>
          <p:cNvSpPr/>
          <p:nvPr/>
        </p:nvSpPr>
        <p:spPr bwMode="auto">
          <a:xfrm>
            <a:off x="9059250" y="3986140"/>
            <a:ext cx="180000" cy="180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0CEA2B8B-086D-4DCF-818E-918DEC4A4EC2}"/>
              </a:ext>
            </a:extLst>
          </p:cNvPr>
          <p:cNvSpPr/>
          <p:nvPr/>
        </p:nvSpPr>
        <p:spPr bwMode="auto">
          <a:xfrm>
            <a:off x="9059250" y="3616880"/>
            <a:ext cx="180000" cy="180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9F343D2-ED00-4603-A320-B6CF2A6B7380}"/>
              </a:ext>
            </a:extLst>
          </p:cNvPr>
          <p:cNvSpPr/>
          <p:nvPr/>
        </p:nvSpPr>
        <p:spPr bwMode="auto">
          <a:xfrm>
            <a:off x="9244476" y="3617488"/>
            <a:ext cx="180000" cy="180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C580AC6F-08BA-4BE5-8663-BB027AA46FBD}"/>
              </a:ext>
            </a:extLst>
          </p:cNvPr>
          <p:cNvSpPr/>
          <p:nvPr/>
        </p:nvSpPr>
        <p:spPr bwMode="auto">
          <a:xfrm>
            <a:off x="9429318" y="3616880"/>
            <a:ext cx="180000" cy="180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6312970-518D-4F79-BA5E-11EBCE7B5707}"/>
              </a:ext>
            </a:extLst>
          </p:cNvPr>
          <p:cNvSpPr/>
          <p:nvPr/>
        </p:nvSpPr>
        <p:spPr bwMode="auto">
          <a:xfrm>
            <a:off x="9244476" y="3801510"/>
            <a:ext cx="180000" cy="180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800" b="0" i="0" u="none" strike="noStrike" cap="none" normalizeH="0" baseline="0" dirty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0B071DC1-E525-4743-B154-24E0C9971CB0}"/>
              </a:ext>
            </a:extLst>
          </p:cNvPr>
          <p:cNvSpPr/>
          <p:nvPr/>
        </p:nvSpPr>
        <p:spPr bwMode="auto">
          <a:xfrm>
            <a:off x="9244476" y="3986140"/>
            <a:ext cx="180000" cy="180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E9F4975B-B26C-41B2-B74E-7DF5F325E3A1}"/>
              </a:ext>
            </a:extLst>
          </p:cNvPr>
          <p:cNvSpPr/>
          <p:nvPr/>
        </p:nvSpPr>
        <p:spPr bwMode="auto">
          <a:xfrm>
            <a:off x="9429318" y="3986140"/>
            <a:ext cx="180000" cy="180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200D61A7-B322-4A28-8AEE-1637048119C0}"/>
              </a:ext>
            </a:extLst>
          </p:cNvPr>
          <p:cNvSpPr/>
          <p:nvPr/>
        </p:nvSpPr>
        <p:spPr bwMode="auto">
          <a:xfrm>
            <a:off x="9429318" y="3799046"/>
            <a:ext cx="180000" cy="180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0D4751-472F-4852-95C0-DE3CE2C16EA0}"/>
              </a:ext>
            </a:extLst>
          </p:cNvPr>
          <p:cNvSpPr txBox="1"/>
          <p:nvPr/>
        </p:nvSpPr>
        <p:spPr>
          <a:xfrm>
            <a:off x="9196703" y="3726115"/>
            <a:ext cx="12909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506DED28-56AA-4E29-BCAD-3661C96905D6}"/>
              </a:ext>
            </a:extLst>
          </p:cNvPr>
          <p:cNvSpPr/>
          <p:nvPr/>
        </p:nvSpPr>
        <p:spPr bwMode="auto">
          <a:xfrm>
            <a:off x="9064438" y="4520738"/>
            <a:ext cx="180000" cy="180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F891C9C6-1719-4B32-98AB-64C680D298E4}"/>
              </a:ext>
            </a:extLst>
          </p:cNvPr>
          <p:cNvSpPr/>
          <p:nvPr/>
        </p:nvSpPr>
        <p:spPr bwMode="auto">
          <a:xfrm>
            <a:off x="9064438" y="4705368"/>
            <a:ext cx="180000" cy="180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AF54B27C-5354-4E8D-8C93-950BB1D7F1E3}"/>
              </a:ext>
            </a:extLst>
          </p:cNvPr>
          <p:cNvSpPr/>
          <p:nvPr/>
        </p:nvSpPr>
        <p:spPr bwMode="auto">
          <a:xfrm>
            <a:off x="9064438" y="4336108"/>
            <a:ext cx="180000" cy="180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881C842-6294-4412-BA69-7F4B4A135A25}"/>
              </a:ext>
            </a:extLst>
          </p:cNvPr>
          <p:cNvSpPr/>
          <p:nvPr/>
        </p:nvSpPr>
        <p:spPr bwMode="auto">
          <a:xfrm>
            <a:off x="9249664" y="4336716"/>
            <a:ext cx="180000" cy="180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AB32955C-F61A-41A3-9DEC-D426FDFE736B}"/>
              </a:ext>
            </a:extLst>
          </p:cNvPr>
          <p:cNvSpPr/>
          <p:nvPr/>
        </p:nvSpPr>
        <p:spPr bwMode="auto">
          <a:xfrm>
            <a:off x="9434506" y="4336108"/>
            <a:ext cx="180000" cy="180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EEEA241B-0A96-4CF1-9BEF-FF4174F3468E}"/>
              </a:ext>
            </a:extLst>
          </p:cNvPr>
          <p:cNvSpPr/>
          <p:nvPr/>
        </p:nvSpPr>
        <p:spPr bwMode="auto">
          <a:xfrm>
            <a:off x="9249664" y="4520738"/>
            <a:ext cx="180000" cy="180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800" b="0" i="0" u="none" strike="noStrike" cap="none" normalizeH="0" baseline="0" dirty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BDF0925-E29E-47E2-BA52-CCF8AC8FCB29}"/>
              </a:ext>
            </a:extLst>
          </p:cNvPr>
          <p:cNvSpPr/>
          <p:nvPr/>
        </p:nvSpPr>
        <p:spPr bwMode="auto">
          <a:xfrm>
            <a:off x="9249664" y="4705368"/>
            <a:ext cx="180000" cy="180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C482AAC-7960-47EA-A9B3-2444C288B2D5}"/>
              </a:ext>
            </a:extLst>
          </p:cNvPr>
          <p:cNvSpPr/>
          <p:nvPr/>
        </p:nvSpPr>
        <p:spPr bwMode="auto">
          <a:xfrm>
            <a:off x="9434506" y="4705368"/>
            <a:ext cx="180000" cy="180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059404C9-DBA7-4DBA-95BD-38FE6F8BBD97}"/>
              </a:ext>
            </a:extLst>
          </p:cNvPr>
          <p:cNvSpPr/>
          <p:nvPr/>
        </p:nvSpPr>
        <p:spPr bwMode="auto">
          <a:xfrm>
            <a:off x="9434506" y="4519184"/>
            <a:ext cx="180000" cy="180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8168607-CE2F-49F2-8AA3-98B3D5410DDD}"/>
              </a:ext>
            </a:extLst>
          </p:cNvPr>
          <p:cNvSpPr txBox="1"/>
          <p:nvPr/>
        </p:nvSpPr>
        <p:spPr>
          <a:xfrm>
            <a:off x="9201891" y="4445343"/>
            <a:ext cx="12909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AE7D98D8-D01D-4400-A1E3-BFACCCA493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313" y="578576"/>
            <a:ext cx="3078509" cy="1870350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C0B810EA-7E58-4CED-AEB8-E55249033B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3815"/>
          <a:stretch/>
        </p:blipFill>
        <p:spPr>
          <a:xfrm>
            <a:off x="7728" y="561485"/>
            <a:ext cx="1143000" cy="474984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A7DBF01B-18DC-4FEE-996A-FF4E797C70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5441"/>
          <a:stretch/>
        </p:blipFill>
        <p:spPr>
          <a:xfrm>
            <a:off x="64555" y="1812313"/>
            <a:ext cx="1106291" cy="490165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19218ED5-106B-47A0-AE63-CCA2B32FF2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379" r="24276"/>
          <a:stretch/>
        </p:blipFill>
        <p:spPr>
          <a:xfrm>
            <a:off x="64556" y="1398896"/>
            <a:ext cx="1106291" cy="474984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AE0E74BB-0DD5-4A73-8FC1-9A779FB983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137" t="5836" r="49518"/>
          <a:stretch/>
        </p:blipFill>
        <p:spPr>
          <a:xfrm>
            <a:off x="87311" y="1001629"/>
            <a:ext cx="1063417" cy="447563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C2B2454-A421-494D-901B-C9298E36D01D}"/>
              </a:ext>
            </a:extLst>
          </p:cNvPr>
          <p:cNvCxnSpPr>
            <a:cxnSpLocks/>
          </p:cNvCxnSpPr>
          <p:nvPr/>
        </p:nvCxnSpPr>
        <p:spPr bwMode="auto">
          <a:xfrm flipV="1">
            <a:off x="4506912" y="1605745"/>
            <a:ext cx="2819400" cy="306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CuadroTexto 51">
            <a:extLst>
              <a:ext uri="{FF2B5EF4-FFF2-40B4-BE49-F238E27FC236}">
                <a16:creationId xmlns:a16="http://schemas.microsoft.com/office/drawing/2014/main" id="{93C30B63-A9D0-41EB-89D7-465DAC587506}"/>
              </a:ext>
            </a:extLst>
          </p:cNvPr>
          <p:cNvSpPr txBox="1"/>
          <p:nvPr/>
        </p:nvSpPr>
        <p:spPr>
          <a:xfrm>
            <a:off x="1119507" y="2418742"/>
            <a:ext cx="3490914" cy="26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From US Census (bestneighbourhood.com)</a:t>
            </a:r>
            <a:endParaRPr lang="en-GB" sz="1200" i="1" dirty="0"/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B331D4EE-6FF4-416F-918F-7147E429A6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313" y="574716"/>
            <a:ext cx="3078509" cy="1870350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2DAA54C4-AD0E-4AF1-AA64-6EEE4457FF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3815"/>
          <a:stretch/>
        </p:blipFill>
        <p:spPr>
          <a:xfrm>
            <a:off x="7728" y="557625"/>
            <a:ext cx="1143000" cy="4749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E7B279E-66B0-4CA6-BA7D-ED633C484B80}"/>
              </a:ext>
            </a:extLst>
          </p:cNvPr>
          <p:cNvSpPr txBox="1"/>
          <p:nvPr/>
        </p:nvSpPr>
        <p:spPr>
          <a:xfrm>
            <a:off x="4528003" y="4863275"/>
            <a:ext cx="3912356" cy="5788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700" dirty="0"/>
              <a:t>All agents move (with long-range) to satisfying vacancies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CCD3A380-F5FF-4C3A-9FA0-77FE9C4D65DF}"/>
              </a:ext>
            </a:extLst>
          </p:cNvPr>
          <p:cNvSpPr txBox="1"/>
          <p:nvPr/>
        </p:nvSpPr>
        <p:spPr>
          <a:xfrm>
            <a:off x="2179164" y="127146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1/9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D79AAEC-9123-4325-8B5E-262B49BEF966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1/9</a:t>
            </a:r>
          </a:p>
        </p:txBody>
      </p:sp>
    </p:spTree>
    <p:extLst>
      <p:ext uri="{BB962C8B-B14F-4D97-AF65-F5344CB8AC3E}">
        <p14:creationId xmlns:p14="http://schemas.microsoft.com/office/powerpoint/2010/main" val="1575164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Histograma&#10;&#10;Descripción generada automáticamente">
            <a:extLst>
              <a:ext uri="{FF2B5EF4-FFF2-40B4-BE49-F238E27FC236}">
                <a16:creationId xmlns:a16="http://schemas.microsoft.com/office/drawing/2014/main" id="{1AE425D5-9594-4274-8D30-74FFE0B1B9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/>
          <a:stretch/>
        </p:blipFill>
        <p:spPr>
          <a:xfrm>
            <a:off x="6545750" y="555957"/>
            <a:ext cx="3107308" cy="2145796"/>
          </a:xfrm>
          <a:prstGeom prst="rect">
            <a:avLst/>
          </a:prstGeom>
        </p:spPr>
      </p:pic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1512358" y="70182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Aging effects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324CBA-1FB2-499C-8252-713BEF54CAB0}"/>
              </a:ext>
            </a:extLst>
          </p:cNvPr>
          <p:cNvSpPr txBox="1"/>
          <p:nvPr/>
        </p:nvSpPr>
        <p:spPr>
          <a:xfrm>
            <a:off x="315912" y="701675"/>
            <a:ext cx="6096000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>
              <a:buFont typeface="Wingdings" panose="05000000000000000000" pitchFamily="2" charset="2"/>
              <a:buChar char="Ø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s-ES" sz="1700" dirty="0">
                <a:solidFill>
                  <a:srgbClr val="333333"/>
                </a:solidFill>
              </a:rPr>
              <a:t>The assumption that events occur at a </a:t>
            </a:r>
            <a:r>
              <a:rPr lang="en-GB" altLang="es-ES" sz="1700" b="1" dirty="0">
                <a:solidFill>
                  <a:srgbClr val="333333"/>
                </a:solidFill>
              </a:rPr>
              <a:t>constant rate</a:t>
            </a:r>
            <a:r>
              <a:rPr lang="en-GB" altLang="es-ES" sz="1700" dirty="0">
                <a:solidFill>
                  <a:srgbClr val="333333"/>
                </a:solidFill>
              </a:rPr>
              <a:t> is often used for stochastic modelling.</a:t>
            </a:r>
            <a:endParaRPr lang="en-GB" altLang="es-ES" dirty="0">
              <a:solidFill>
                <a:srgbClr val="333333"/>
              </a:solidFill>
            </a:endParaRPr>
          </a:p>
          <a:p>
            <a:pPr marL="285750" indent="-285750" algn="just" eaLnBrk="1">
              <a:buFont typeface="Wingdings" panose="05000000000000000000" pitchFamily="2" charset="2"/>
              <a:buChar char="Ø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altLang="es-ES" dirty="0">
              <a:solidFill>
                <a:srgbClr val="333333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s-ES" sz="1800" dirty="0">
                <a:solidFill>
                  <a:srgbClr val="333333"/>
                </a:solidFill>
              </a:rPr>
              <a:t>There is empirical evidence from phone and online communication that the human interactions show activity patterns that are described by interevent flat-tail distributions</a:t>
            </a:r>
            <a:r>
              <a:rPr lang="en-GB" altLang="es-ES" sz="2000" dirty="0">
                <a:solidFill>
                  <a:srgbClr val="333333"/>
                </a:solidFill>
              </a:rPr>
              <a:t>.</a:t>
            </a:r>
          </a:p>
          <a:p>
            <a:pPr marL="285750" indent="-285750" eaLnBrk="1">
              <a:buFont typeface="Wingdings" panose="05000000000000000000" pitchFamily="2" charset="2"/>
              <a:buChar char="Ø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altLang="es-ES" dirty="0">
              <a:solidFill>
                <a:srgbClr val="333333"/>
              </a:solidFill>
            </a:endParaRPr>
          </a:p>
          <a:p>
            <a:pPr marL="285750" indent="-285750" eaLnBrk="1">
              <a:buFont typeface="Wingdings" panose="05000000000000000000" pitchFamily="2" charset="2"/>
              <a:buChar char="Ø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altLang="es-ES" sz="1800" dirty="0">
              <a:solidFill>
                <a:srgbClr val="333333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4A5D3BF-9157-4C07-8421-D8ABCB892F82}"/>
              </a:ext>
            </a:extLst>
          </p:cNvPr>
          <p:cNvSpPr txBox="1"/>
          <p:nvPr/>
        </p:nvSpPr>
        <p:spPr>
          <a:xfrm>
            <a:off x="6545750" y="2587103"/>
            <a:ext cx="5295900" cy="26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Oriol </a:t>
            </a:r>
            <a:r>
              <a:rPr lang="en-GB" sz="1200" i="1" dirty="0" err="1"/>
              <a:t>Artime</a:t>
            </a:r>
            <a:r>
              <a:rPr lang="en-GB" sz="1200" i="1" dirty="0"/>
              <a:t>, et. al. Phys. Rev. E 98, 032104 (2018)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5708293-DC53-4277-A400-DD6530EB316E}"/>
              </a:ext>
            </a:extLst>
          </p:cNvPr>
          <p:cNvSpPr txBox="1"/>
          <p:nvPr/>
        </p:nvSpPr>
        <p:spPr>
          <a:xfrm>
            <a:off x="2179164" y="127146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2/9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C397919-FC33-420F-AF22-B99EC5664D49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2/9</a:t>
            </a:r>
          </a:p>
        </p:txBody>
      </p:sp>
    </p:spTree>
    <p:extLst>
      <p:ext uri="{BB962C8B-B14F-4D97-AF65-F5344CB8AC3E}">
        <p14:creationId xmlns:p14="http://schemas.microsoft.com/office/powerpoint/2010/main" val="4143522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55CE12CC-EA93-489B-AB8B-196548D1D653}"/>
              </a:ext>
            </a:extLst>
          </p:cNvPr>
          <p:cNvSpPr txBox="1"/>
          <p:nvPr/>
        </p:nvSpPr>
        <p:spPr>
          <a:xfrm>
            <a:off x="7491899" y="4188277"/>
            <a:ext cx="2373313" cy="100822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/>
              <a:t>Activation probability:</a:t>
            </a:r>
          </a:p>
          <a:p>
            <a:endParaRPr lang="en-GB" sz="1600" b="1" dirty="0"/>
          </a:p>
          <a:p>
            <a:endParaRPr lang="en-GB" sz="1600" b="1" dirty="0"/>
          </a:p>
          <a:p>
            <a:endParaRPr lang="en-GB" sz="1600" b="1" dirty="0"/>
          </a:p>
        </p:txBody>
      </p:sp>
      <p:pic>
        <p:nvPicPr>
          <p:cNvPr id="3" name="Imagen 2" descr="Gráfico, Histograma&#10;&#10;Descripción generada automáticamente">
            <a:extLst>
              <a:ext uri="{FF2B5EF4-FFF2-40B4-BE49-F238E27FC236}">
                <a16:creationId xmlns:a16="http://schemas.microsoft.com/office/drawing/2014/main" id="{1AE425D5-9594-4274-8D30-74FFE0B1B9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/>
          <a:stretch/>
        </p:blipFill>
        <p:spPr>
          <a:xfrm>
            <a:off x="6545750" y="555957"/>
            <a:ext cx="3107308" cy="2145796"/>
          </a:xfrm>
          <a:prstGeom prst="rect">
            <a:avLst/>
          </a:prstGeom>
        </p:spPr>
      </p:pic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1509713" y="70182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Aging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3" name="Rectangle 2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218879" y="3112591"/>
                <a:ext cx="6698233" cy="2182731"/>
              </a:xfrm>
            </p:spPr>
            <p:txBody>
              <a:bodyPr tIns="16002"/>
              <a:lstStyle/>
              <a:p>
                <a:pPr marL="285750" indent="-285750" algn="just" eaLnBrk="1"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dirty="0">
                    <a:solidFill>
                      <a:srgbClr val="333333"/>
                    </a:solidFill>
                  </a:rPr>
                  <a:t>Aging, or inertia, </a:t>
                </a:r>
                <a:r>
                  <a:rPr lang="en-US" altLang="es-ES" sz="1700" dirty="0">
                    <a:solidFill>
                      <a:srgbClr val="333333"/>
                    </a:solidFill>
                  </a:rPr>
                  <a:t>as the property of agents in the system to be less prone to change their location as they get older in a satisfying place.</a:t>
                </a:r>
              </a:p>
              <a:p>
                <a:pPr marL="285750" indent="-285750" algn="just" eaLnBrk="1"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endParaRPr lang="en-US" altLang="es-ES" sz="1700" dirty="0">
                  <a:solidFill>
                    <a:srgbClr val="333333"/>
                  </a:solidFill>
                </a:endParaRPr>
              </a:p>
              <a:p>
                <a:pPr marL="285750" indent="-285750" algn="just" eaLnBrk="1"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US" altLang="es-ES" sz="1700" dirty="0">
                    <a:solidFill>
                      <a:srgbClr val="333333"/>
                    </a:solidFill>
                  </a:rPr>
                  <a:t>Satisfied agents have an </a:t>
                </a:r>
                <a:r>
                  <a:rPr lang="en-GB" altLang="es-ES" sz="1700" dirty="0">
                    <a:solidFill>
                      <a:srgbClr val="333333"/>
                    </a:solidFill>
                  </a:rPr>
                  <a:t>internal time </a:t>
                </a:r>
                <a14:m>
                  <m:oMath xmlns:m="http://schemas.openxmlformats.org/officeDocument/2006/math">
                    <m:r>
                      <a:rPr lang="es-ES" altLang="es-ES" sz="17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s-ES" altLang="es-ES" sz="17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altLang="es-ES" sz="17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10243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18879" y="3112591"/>
                <a:ext cx="6698233" cy="2182731"/>
              </a:xfrm>
              <a:blipFill>
                <a:blip r:embed="rId4"/>
                <a:stretch>
                  <a:fillRect l="-1729" t="-3352" r="-20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AE324CBA-1FB2-499C-8252-713BEF54CAB0}"/>
              </a:ext>
            </a:extLst>
          </p:cNvPr>
          <p:cNvSpPr txBox="1"/>
          <p:nvPr/>
        </p:nvSpPr>
        <p:spPr>
          <a:xfrm>
            <a:off x="315912" y="701675"/>
            <a:ext cx="6096000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>
              <a:buFont typeface="Wingdings" panose="05000000000000000000" pitchFamily="2" charset="2"/>
              <a:buChar char="Ø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s-ES" sz="1700" dirty="0">
                <a:solidFill>
                  <a:srgbClr val="333333"/>
                </a:solidFill>
              </a:rPr>
              <a:t>The assumption that events occur at a </a:t>
            </a:r>
            <a:r>
              <a:rPr lang="en-GB" altLang="es-ES" sz="1700" b="1" dirty="0">
                <a:solidFill>
                  <a:srgbClr val="333333"/>
                </a:solidFill>
              </a:rPr>
              <a:t>constant rate</a:t>
            </a:r>
            <a:r>
              <a:rPr lang="en-GB" altLang="es-ES" sz="1700" dirty="0">
                <a:solidFill>
                  <a:srgbClr val="333333"/>
                </a:solidFill>
              </a:rPr>
              <a:t> is often used for stochastic modelling.</a:t>
            </a:r>
            <a:endParaRPr lang="en-GB" altLang="es-ES" dirty="0">
              <a:solidFill>
                <a:srgbClr val="333333"/>
              </a:solidFill>
            </a:endParaRPr>
          </a:p>
          <a:p>
            <a:pPr marL="285750" indent="-285750" algn="just" eaLnBrk="1">
              <a:buFont typeface="Wingdings" panose="05000000000000000000" pitchFamily="2" charset="2"/>
              <a:buChar char="Ø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altLang="es-ES" dirty="0">
              <a:solidFill>
                <a:srgbClr val="333333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s-ES" sz="1800" dirty="0">
                <a:solidFill>
                  <a:srgbClr val="333333"/>
                </a:solidFill>
              </a:rPr>
              <a:t>There is empirical evidence from phone and online communication that the human interactions show activity patterns that are described by interevent flat-tail distributions</a:t>
            </a:r>
            <a:r>
              <a:rPr lang="en-GB" altLang="es-ES" sz="2000" dirty="0">
                <a:solidFill>
                  <a:srgbClr val="333333"/>
                </a:solidFill>
              </a:rPr>
              <a:t>.</a:t>
            </a:r>
          </a:p>
          <a:p>
            <a:pPr marL="285750" indent="-285750" eaLnBrk="1">
              <a:buFont typeface="Wingdings" panose="05000000000000000000" pitchFamily="2" charset="2"/>
              <a:buChar char="Ø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altLang="es-ES" dirty="0">
              <a:solidFill>
                <a:srgbClr val="333333"/>
              </a:solidFill>
            </a:endParaRPr>
          </a:p>
          <a:p>
            <a:pPr marL="285750" indent="-285750" eaLnBrk="1">
              <a:buFont typeface="Wingdings" panose="05000000000000000000" pitchFamily="2" charset="2"/>
              <a:buChar char="Ø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en-GB" altLang="es-ES" sz="1800" dirty="0">
              <a:solidFill>
                <a:srgbClr val="333333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4A5D3BF-9157-4C07-8421-D8ABCB892F82}"/>
              </a:ext>
            </a:extLst>
          </p:cNvPr>
          <p:cNvSpPr txBox="1"/>
          <p:nvPr/>
        </p:nvSpPr>
        <p:spPr>
          <a:xfrm>
            <a:off x="6545750" y="2587103"/>
            <a:ext cx="5295900" cy="26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Oriol </a:t>
            </a:r>
            <a:r>
              <a:rPr lang="en-GB" sz="1200" i="1" dirty="0" err="1"/>
              <a:t>Artime</a:t>
            </a:r>
            <a:r>
              <a:rPr lang="en-GB" sz="1200" i="1" dirty="0"/>
              <a:t>, et. al. Phys. Rev. E 98, 032104 (2018)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16491B0-2611-44D4-9FD8-B43D659BC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5"/>
          <a:stretch/>
        </p:blipFill>
        <p:spPr bwMode="auto">
          <a:xfrm>
            <a:off x="77787" y="2910309"/>
            <a:ext cx="2902967" cy="252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F67D2EF-EE0A-430A-8F6B-2B2D8C73CFC3}"/>
              </a:ext>
            </a:extLst>
          </p:cNvPr>
          <p:cNvSpPr txBox="1"/>
          <p:nvPr/>
        </p:nvSpPr>
        <p:spPr>
          <a:xfrm>
            <a:off x="19579" y="5443833"/>
            <a:ext cx="5295900" cy="26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/>
              <a:t>From Disney Pixar Movie UP.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F4EFFDB-714B-4CF6-AA07-9EFC2F1FE1FA}"/>
                  </a:ext>
                </a:extLst>
              </p:cNvPr>
              <p:cNvSpPr txBox="1"/>
              <p:nvPr/>
            </p:nvSpPr>
            <p:spPr>
              <a:xfrm>
                <a:off x="7949477" y="4512959"/>
                <a:ext cx="1458156" cy="542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F4EFFDB-714B-4CF6-AA07-9EFC2F1FE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477" y="4512959"/>
                <a:ext cx="1458156" cy="542521"/>
              </a:xfrm>
              <a:prstGeom prst="rect">
                <a:avLst/>
              </a:prstGeom>
              <a:blipFill>
                <a:blip r:embed="rId6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4F4B90E6-21DC-4740-A45D-35E53E020080}"/>
              </a:ext>
            </a:extLst>
          </p:cNvPr>
          <p:cNvSpPr txBox="1"/>
          <p:nvPr/>
        </p:nvSpPr>
        <p:spPr>
          <a:xfrm>
            <a:off x="2179164" y="127146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2/9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0ADD9A5-F114-4E23-9EFC-14D8158ED1C3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2/9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altLang="es-ES" sz="2200" dirty="0"/>
              <a:t>Aging effect in the Noisy Constrained Schelling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D5B310C8-0489-4621-81E2-6FAF64F29B3E}"/>
                  </a:ext>
                </a:extLst>
              </p:cNvPr>
              <p:cNvSpPr txBox="1"/>
              <p:nvPr/>
            </p:nvSpPr>
            <p:spPr>
              <a:xfrm>
                <a:off x="432858" y="777875"/>
                <a:ext cx="7041621" cy="452713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b="1" dirty="0">
                    <a:solidFill>
                      <a:srgbClr val="333333"/>
                    </a:solidFill>
                  </a:rPr>
                  <a:t>Model definition:      </a:t>
                </a:r>
              </a:p>
              <a:p>
                <a:pPr marL="285750" indent="-285750" eaLnBrk="1">
                  <a:buFont typeface="Wingdings" panose="05000000000000000000" pitchFamily="2" charset="2"/>
                  <a:buChar char="Ø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endParaRPr lang="en-GB" altLang="es-ES" sz="1700" dirty="0">
                  <a:solidFill>
                    <a:srgbClr val="333333"/>
                  </a:solidFill>
                </a:endParaRP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dirty="0">
                    <a:solidFill>
                      <a:srgbClr val="333333"/>
                    </a:solidFill>
                  </a:rPr>
                  <a:t>Lattice </a:t>
                </a:r>
                <a14:m>
                  <m:oMath xmlns:m="http://schemas.openxmlformats.org/officeDocument/2006/math">
                    <m:r>
                      <a:rPr lang="es-ES" altLang="es-ES" sz="17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s-ES" altLang="es-ES" sz="17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altLang="es-ES" sz="17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altLang="es-ES" sz="17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altLang="es-ES" sz="17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altLang="es-ES" sz="1700" dirty="0">
                    <a:solidFill>
                      <a:srgbClr val="333333"/>
                    </a:solidFill>
                  </a:rPr>
                  <a:t>       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altLang="es-ES" sz="17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es-ES" sz="17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ES" altLang="es-ES" sz="17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altLang="es-ES" sz="17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r>
                  <a:rPr lang="en-GB" altLang="es-ES" sz="1700" dirty="0">
                    <a:solidFill>
                      <a:srgbClr val="333333"/>
                    </a:solidFill>
                  </a:rPr>
                  <a:t> (agents of different kind)</a:t>
                </a: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b="0" dirty="0">
                    <a:solidFill>
                      <a:srgbClr val="333333"/>
                    </a:solidFill>
                  </a:rPr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altLang="es-ES" sz="17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es-ES" sz="17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ES" altLang="es-ES" sz="17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altLang="es-ES" sz="17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altLang="es-ES" sz="1700" dirty="0">
                    <a:solidFill>
                      <a:srgbClr val="333333"/>
                    </a:solidFill>
                  </a:rPr>
                  <a:t> (vacancies). </a:t>
                </a: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dirty="0">
                    <a:solidFill>
                      <a:srgbClr val="333333"/>
                    </a:solidFill>
                  </a:rPr>
                  <a:t>				Internal time satisfied agents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altLang="es-ES" sz="17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es-ES" sz="17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s-ES" altLang="es-ES" sz="17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altLang="es-ES" sz="1700" dirty="0">
                    <a:solidFill>
                      <a:srgbClr val="333333"/>
                    </a:solidFill>
                  </a:rPr>
                  <a:t>.</a:t>
                </a: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endParaRPr lang="en-GB" altLang="es-ES" sz="1700" dirty="0">
                  <a:solidFill>
                    <a:srgbClr val="333333"/>
                  </a:solidFill>
                </a:endParaRP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endParaRPr lang="en-GB" altLang="es-ES" sz="1700" dirty="0">
                  <a:solidFill>
                    <a:srgbClr val="333333"/>
                  </a:solidFill>
                </a:endParaRP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dirty="0">
                    <a:solidFill>
                      <a:srgbClr val="333333"/>
                    </a:solidFill>
                  </a:rPr>
                  <a:t>Two parameters:    </a:t>
                </a: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endParaRPr lang="en-GB" altLang="es-ES" sz="1700" dirty="0">
                  <a:solidFill>
                    <a:srgbClr val="333333"/>
                  </a:solidFill>
                </a:endParaRP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endParaRPr lang="en-GB" altLang="es-ES" sz="1700" dirty="0">
                  <a:solidFill>
                    <a:srgbClr val="333333"/>
                  </a:solidFill>
                </a:endParaRP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dirty="0">
                    <a:solidFill>
                      <a:srgbClr val="333333"/>
                    </a:solidFill>
                  </a:rPr>
                  <a:t>Iterated rules:</a:t>
                </a: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endParaRPr lang="en-GB" altLang="es-ES" sz="1700" dirty="0">
                  <a:solidFill>
                    <a:srgbClr val="333333"/>
                  </a:solidFill>
                </a:endParaRP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dirty="0">
                    <a:solidFill>
                      <a:srgbClr val="333333"/>
                    </a:solidFill>
                  </a:rPr>
                  <a:t>	- If unsatisfied, moves to satisfying vacancy (if possible).</a:t>
                </a: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endParaRPr lang="en-GB" altLang="es-ES" sz="1700" dirty="0">
                  <a:solidFill>
                    <a:srgbClr val="333333"/>
                  </a:solidFill>
                </a:endParaRP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lang="en-GB" altLang="es-ES" sz="1700" dirty="0">
                    <a:solidFill>
                      <a:srgbClr val="333333"/>
                    </a:solidFill>
                  </a:rPr>
                  <a:t>	- If satisfied, with </a:t>
                </a:r>
                <a14:m>
                  <m:oMath xmlns:m="http://schemas.openxmlformats.org/officeDocument/2006/math">
                    <m:r>
                      <a:rPr lang="es-ES" altLang="es-ES" sz="20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s-ES" altLang="es-ES" sz="20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altLang="es-ES" sz="20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s-ES" altLang="es-ES" sz="20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altLang="es-ES" sz="1700" dirty="0">
                    <a:solidFill>
                      <a:srgbClr val="333333"/>
                    </a:solidFill>
                  </a:rPr>
                  <a:t>moves to a random satisfying vacancy (if possible).</a:t>
                </a: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kumimoji="0" lang="en-GB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	</a:t>
                </a:r>
                <a:r>
                  <a:rPr lang="en-GB" sz="1700" dirty="0">
                    <a:solidFill>
                      <a:srgbClr val="333333"/>
                    </a:solidFill>
                  </a:rPr>
                  <a:t>	 </a:t>
                </a:r>
              </a:p>
              <a:p>
                <a:pPr eaLnBrk="1"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  <a:tab pos="2695575" algn="l"/>
                    <a:tab pos="3144838" algn="l"/>
                    <a:tab pos="3594100" algn="l"/>
                    <a:tab pos="4043363" algn="l"/>
                    <a:tab pos="4492625" algn="l"/>
                    <a:tab pos="4941888" algn="l"/>
                    <a:tab pos="5391150" algn="l"/>
                    <a:tab pos="5840413" algn="l"/>
                    <a:tab pos="6289675" algn="l"/>
                    <a:tab pos="6738938" algn="l"/>
                    <a:tab pos="7188200" algn="l"/>
                    <a:tab pos="7637463" algn="l"/>
                    <a:tab pos="8086725" algn="l"/>
                    <a:tab pos="8535988" algn="l"/>
                    <a:tab pos="8985250" algn="l"/>
                  </a:tabLst>
                </a:pPr>
                <a:r>
                  <a:rPr kumimoji="0" lang="en-GB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		</a:t>
                </a:r>
                <a:r>
                  <a:rPr kumimoji="0" lang="en-GB" sz="1700" b="0" i="0" u="none" strike="noStrike" kern="1200" cap="none" spc="0" normalizeH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</a:rPr>
                  <a:t>    + </a:t>
                </a:r>
                <a:r>
                  <a:rPr kumimoji="0" lang="en-GB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Only if the agent moves, the internal time is reset </a:t>
                </a:r>
                <a14:m>
                  <m:oMath xmlns:m="http://schemas.openxmlformats.org/officeDocument/2006/math">
                    <m:r>
                      <a:rPr kumimoji="0" lang="es-ES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𝜏</m:t>
                    </m:r>
                    <m:r>
                      <a:rPr kumimoji="0" lang="es-ES" sz="1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=0 .</m:t>
                    </m:r>
                  </m:oMath>
                </a14:m>
                <a:endParaRPr lang="en-GB" altLang="es-ES" sz="1700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D5B310C8-0489-4621-81E2-6FAF64F29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58" y="777875"/>
                <a:ext cx="7041621" cy="4527137"/>
              </a:xfrm>
              <a:prstGeom prst="rect">
                <a:avLst/>
              </a:prstGeom>
              <a:blipFill>
                <a:blip r:embed="rId3"/>
                <a:stretch>
                  <a:fillRect l="-345" t="-670" b="-6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65D78E4-A0EC-4E28-B44E-2B603C00C1CA}"/>
                  </a:ext>
                </a:extLst>
              </p:cNvPr>
              <p:cNvSpPr txBox="1"/>
              <p:nvPr/>
            </p:nvSpPr>
            <p:spPr>
              <a:xfrm>
                <a:off x="7613120" y="2902796"/>
                <a:ext cx="2085447" cy="83061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700" dirty="0"/>
                  <a:t>Random initial state with internal time </a:t>
                </a:r>
                <a14:m>
                  <m:oMath xmlns:m="http://schemas.openxmlformats.org/officeDocument/2006/math">
                    <m:r>
                      <a:rPr kumimoji="0" lang="es-E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𝜏</m:t>
                    </m:r>
                    <m:r>
                      <a:rPr kumimoji="0" lang="es-E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=0</m:t>
                    </m:r>
                    <m:r>
                      <a:rPr kumimoji="0" lang="es-ES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17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65D78E4-A0EC-4E28-B44E-2B603C00C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120" y="2902796"/>
                <a:ext cx="2085447" cy="830612"/>
              </a:xfrm>
              <a:prstGeom prst="rect">
                <a:avLst/>
              </a:prstGeom>
              <a:blipFill>
                <a:blip r:embed="rId4"/>
                <a:stretch>
                  <a:fillRect l="-1445" t="-2857" r="-40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7BB9FB6C-576A-4BE9-B5A7-9210BEC51107}"/>
                  </a:ext>
                </a:extLst>
              </p:cNvPr>
              <p:cNvSpPr txBox="1"/>
              <p:nvPr/>
            </p:nvSpPr>
            <p:spPr>
              <a:xfrm>
                <a:off x="7593541" y="777875"/>
                <a:ext cx="2088621" cy="191533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700" dirty="0"/>
                  <a:t>Rules are iterated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7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s-ES" sz="1700" b="0" i="1" smtClean="0">
                            <a:latin typeface="Cambria Math" panose="02040503050406030204" pitchFamily="18" charset="0"/>
                          </a:rPr>
                          <m:t>𝑎𝑔𝑒𝑛𝑡𝑠</m:t>
                        </m:r>
                      </m:sub>
                    </m:sSub>
                    <m:r>
                      <a:rPr lang="es-ES" sz="17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700" dirty="0"/>
                  <a:t>times for each Monte Carlo step. After a step, internal time increases: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E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0" lang="es-E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s-E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0" lang="es-E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kumimoji="0" lang="es-ES" sz="24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7BB9FB6C-576A-4BE9-B5A7-9210BEC51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541" y="777875"/>
                <a:ext cx="2088621" cy="1915333"/>
              </a:xfrm>
              <a:prstGeom prst="rect">
                <a:avLst/>
              </a:prstGeom>
              <a:blipFill>
                <a:blip r:embed="rId5"/>
                <a:stretch>
                  <a:fillRect l="-1445" t="-15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brir llave 2">
            <a:extLst>
              <a:ext uri="{FF2B5EF4-FFF2-40B4-BE49-F238E27FC236}">
                <a16:creationId xmlns:a16="http://schemas.microsoft.com/office/drawing/2014/main" id="{A5C4DEE2-BEC6-412E-A010-86E572FF8233}"/>
              </a:ext>
            </a:extLst>
          </p:cNvPr>
          <p:cNvSpPr/>
          <p:nvPr/>
        </p:nvSpPr>
        <p:spPr bwMode="auto">
          <a:xfrm>
            <a:off x="2220912" y="2203450"/>
            <a:ext cx="381000" cy="730240"/>
          </a:xfrm>
          <a:prstGeom prst="leftBrace">
            <a:avLst>
              <a:gd name="adj1" fmla="val 35902"/>
              <a:gd name="adj2" fmla="val 62537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1743177-CBE2-4C5F-862D-4CED552130BC}"/>
                  </a:ext>
                </a:extLst>
              </p:cNvPr>
              <p:cNvSpPr txBox="1"/>
              <p:nvPr/>
            </p:nvSpPr>
            <p:spPr>
              <a:xfrm>
                <a:off x="2601912" y="2202808"/>
                <a:ext cx="3881438" cy="33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dirty="0"/>
                  <a:t>- Vacancy density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7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s-ES" sz="17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GB" sz="1700" dirty="0"/>
                  <a:t> </a:t>
                </a: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1743177-CBE2-4C5F-862D-4CED55213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912" y="2202808"/>
                <a:ext cx="3881438" cy="335605"/>
              </a:xfrm>
              <a:prstGeom prst="rect">
                <a:avLst/>
              </a:prstGeom>
              <a:blipFill>
                <a:blip r:embed="rId6"/>
                <a:stretch>
                  <a:fillRect l="-1099" t="-10909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0D74334-076C-4621-ABB5-A2837CFE0D9A}"/>
                  </a:ext>
                </a:extLst>
              </p:cNvPr>
              <p:cNvSpPr txBox="1"/>
              <p:nvPr/>
            </p:nvSpPr>
            <p:spPr>
              <a:xfrm>
                <a:off x="2601912" y="2567191"/>
                <a:ext cx="3881438" cy="33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dirty="0"/>
                  <a:t>- Tolerance  </a:t>
                </a:r>
                <a14:m>
                  <m:oMath xmlns:m="http://schemas.openxmlformats.org/officeDocument/2006/math">
                    <m:r>
                      <a:rPr lang="es-ES" sz="17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sz="1700" dirty="0"/>
                  <a:t> </a:t>
                </a: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0D74334-076C-4621-ABB5-A2837CFE0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912" y="2567191"/>
                <a:ext cx="3881438" cy="335605"/>
              </a:xfrm>
              <a:prstGeom prst="rect">
                <a:avLst/>
              </a:prstGeom>
              <a:blipFill>
                <a:blip r:embed="rId7"/>
                <a:stretch>
                  <a:fillRect l="-1099" t="-10909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40450DFF-5BF3-44DB-B691-E69C2A6D44FA}"/>
              </a:ext>
            </a:extLst>
          </p:cNvPr>
          <p:cNvSpPr txBox="1"/>
          <p:nvPr/>
        </p:nvSpPr>
        <p:spPr>
          <a:xfrm>
            <a:off x="7613120" y="3996320"/>
            <a:ext cx="2088621" cy="13086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700" dirty="0"/>
              <a:t>Aging is expected to reduce the noisy effect from the satisfied agents movement.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B8ECAC-8AD2-4F51-A227-18F2A55CBF86}"/>
              </a:ext>
            </a:extLst>
          </p:cNvPr>
          <p:cNvSpPr txBox="1"/>
          <p:nvPr/>
        </p:nvSpPr>
        <p:spPr>
          <a:xfrm>
            <a:off x="2179164" y="127146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3/9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83F2EF6-BD55-43C7-873D-9EC542033F9B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3/9</a:t>
            </a:r>
          </a:p>
        </p:txBody>
      </p:sp>
    </p:spTree>
    <p:extLst>
      <p:ext uri="{BB962C8B-B14F-4D97-AF65-F5344CB8AC3E}">
        <p14:creationId xmlns:p14="http://schemas.microsoft.com/office/powerpoint/2010/main" val="3818432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0B7AD4-AEB7-46AC-BA96-240F736DA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12" y="1097192"/>
            <a:ext cx="2886545" cy="1077275"/>
          </a:xfrm>
          <a:prstGeom prst="rect">
            <a:avLst/>
          </a:prstGeom>
        </p:spPr>
      </p:pic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s-ES" altLang="es-ES" sz="2200" dirty="0" err="1"/>
              <a:t>Phase</a:t>
            </a:r>
            <a:r>
              <a:rPr lang="es-ES" altLang="es-ES" sz="2200" dirty="0"/>
              <a:t> </a:t>
            </a:r>
            <a:r>
              <a:rPr lang="es-ES" altLang="es-ES" sz="2200" dirty="0" err="1"/>
              <a:t>Diagram</a:t>
            </a:r>
            <a:endParaRPr lang="es-ES" altLang="es-ES" sz="2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1EDD48-943D-4454-9C37-1FC84972974C}"/>
              </a:ext>
            </a:extLst>
          </p:cNvPr>
          <p:cNvSpPr txBox="1"/>
          <p:nvPr/>
        </p:nvSpPr>
        <p:spPr>
          <a:xfrm>
            <a:off x="6030912" y="688976"/>
            <a:ext cx="3733800" cy="33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700" dirty="0" err="1"/>
              <a:t>Segregation</a:t>
            </a:r>
            <a:r>
              <a:rPr lang="es-ES" sz="1700" dirty="0"/>
              <a:t> </a:t>
            </a:r>
            <a:r>
              <a:rPr lang="es-ES" sz="1700" dirty="0" err="1"/>
              <a:t>coeficient</a:t>
            </a:r>
            <a:r>
              <a:rPr lang="es-ES" sz="1700" dirty="0"/>
              <a:t>:</a:t>
            </a:r>
            <a:endParaRPr lang="en-GB" sz="1700" dirty="0"/>
          </a:p>
        </p:txBody>
      </p:sp>
      <p:pic>
        <p:nvPicPr>
          <p:cNvPr id="17" name="Imagen 16" descr="Forma, Rectángulo&#10;&#10;Descripción generada automáticamente">
            <a:extLst>
              <a:ext uri="{FF2B5EF4-FFF2-40B4-BE49-F238E27FC236}">
                <a16:creationId xmlns:a16="http://schemas.microsoft.com/office/drawing/2014/main" id="{B233E102-11EB-4E2C-83E9-673D21E39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4" y="713229"/>
            <a:ext cx="5615693" cy="2807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34B9879E-C7A5-4F3C-8D90-2CD36AD28599}"/>
                  </a:ext>
                </a:extLst>
              </p:cNvPr>
              <p:cNvSpPr txBox="1"/>
              <p:nvPr/>
            </p:nvSpPr>
            <p:spPr>
              <a:xfrm>
                <a:off x="1535643" y="557327"/>
                <a:ext cx="914400" cy="228973"/>
              </a:xfrm>
              <a:prstGeom prst="rect">
                <a:avLst/>
              </a:prstGeom>
              <a:ln>
                <a:solidFill>
                  <a:srgbClr val="FF7C8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=0.15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34B9879E-C7A5-4F3C-8D90-2CD36AD28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43" y="557327"/>
                <a:ext cx="914400" cy="228973"/>
              </a:xfrm>
              <a:prstGeom prst="rect">
                <a:avLst/>
              </a:prstGeom>
              <a:blipFill>
                <a:blip r:embed="rId5"/>
                <a:stretch>
                  <a:fillRect l="-3247" r="-2597" b="-21429"/>
                </a:stretch>
              </a:blipFill>
              <a:ln>
                <a:solidFill>
                  <a:srgbClr val="FF7C8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CC828338-48F1-4F36-83AC-0743D4C5073E}"/>
                  </a:ext>
                </a:extLst>
              </p:cNvPr>
              <p:cNvSpPr txBox="1"/>
              <p:nvPr/>
            </p:nvSpPr>
            <p:spPr>
              <a:xfrm>
                <a:off x="3198944" y="557213"/>
                <a:ext cx="914400" cy="22897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CC828338-48F1-4F36-83AC-0743D4C50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944" y="557213"/>
                <a:ext cx="914400" cy="228973"/>
              </a:xfrm>
              <a:prstGeom prst="rect">
                <a:avLst/>
              </a:prstGeom>
              <a:blipFill>
                <a:blip r:embed="rId6"/>
                <a:stretch>
                  <a:fillRect l="-3247" r="-2597" b="-2142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Conector: curvado 38">
            <a:extLst>
              <a:ext uri="{FF2B5EF4-FFF2-40B4-BE49-F238E27FC236}">
                <a16:creationId xmlns:a16="http://schemas.microsoft.com/office/drawing/2014/main" id="{97B700A7-4F99-47AE-82AC-E0081C52F24B}"/>
              </a:ext>
            </a:extLst>
          </p:cNvPr>
          <p:cNvCxnSpPr>
            <a:cxnSpLocks/>
            <a:endCxn id="33" idx="1"/>
          </p:cNvCxnSpPr>
          <p:nvPr/>
        </p:nvCxnSpPr>
        <p:spPr bwMode="auto">
          <a:xfrm rot="16200000" flipV="1">
            <a:off x="1373170" y="834287"/>
            <a:ext cx="607692" cy="282745"/>
          </a:xfrm>
          <a:prstGeom prst="curvedConnector4">
            <a:avLst>
              <a:gd name="adj1" fmla="val 1569"/>
              <a:gd name="adj2" fmla="val 18085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ector: curvado 41">
            <a:extLst>
              <a:ext uri="{FF2B5EF4-FFF2-40B4-BE49-F238E27FC236}">
                <a16:creationId xmlns:a16="http://schemas.microsoft.com/office/drawing/2014/main" id="{015D34B9-2D4E-4A07-A934-C0716C17E692}"/>
              </a:ext>
            </a:extLst>
          </p:cNvPr>
          <p:cNvCxnSpPr>
            <a:cxnSpLocks/>
            <a:endCxn id="36" idx="1"/>
          </p:cNvCxnSpPr>
          <p:nvPr/>
        </p:nvCxnSpPr>
        <p:spPr bwMode="auto">
          <a:xfrm rot="5400000" flipH="1" flipV="1">
            <a:off x="2613751" y="694313"/>
            <a:ext cx="607805" cy="562581"/>
          </a:xfrm>
          <a:prstGeom prst="curved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3ABD933F-A71C-4101-8D22-885354D7DC17}"/>
              </a:ext>
            </a:extLst>
          </p:cNvPr>
          <p:cNvCxnSpPr>
            <a:cxnSpLocks/>
          </p:cNvCxnSpPr>
          <p:nvPr/>
        </p:nvCxnSpPr>
        <p:spPr bwMode="auto">
          <a:xfrm>
            <a:off x="4659312" y="713229"/>
            <a:ext cx="0" cy="2350646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64" name="CuadroTexto 11263">
                <a:extLst>
                  <a:ext uri="{FF2B5EF4-FFF2-40B4-BE49-F238E27FC236}">
                    <a16:creationId xmlns:a16="http://schemas.microsoft.com/office/drawing/2014/main" id="{6B39F944-134A-41A3-99F0-7FAB246A3510}"/>
                  </a:ext>
                </a:extLst>
              </p:cNvPr>
              <p:cNvSpPr txBox="1"/>
              <p:nvPr/>
            </p:nvSpPr>
            <p:spPr>
              <a:xfrm>
                <a:off x="4692847" y="506404"/>
                <a:ext cx="1195777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𝒕𝒉</m:t>
                          </m:r>
                        </m:sub>
                      </m:sSub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𝟕𝟓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1264" name="CuadroTexto 11263">
                <a:extLst>
                  <a:ext uri="{FF2B5EF4-FFF2-40B4-BE49-F238E27FC236}">
                    <a16:creationId xmlns:a16="http://schemas.microsoft.com/office/drawing/2014/main" id="{6B39F944-134A-41A3-99F0-7FAB246A3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47" y="506404"/>
                <a:ext cx="1195777" cy="257635"/>
              </a:xfrm>
              <a:prstGeom prst="rect">
                <a:avLst/>
              </a:prstGeom>
              <a:blipFill>
                <a:blip r:embed="rId7"/>
                <a:stretch>
                  <a:fillRect l="-4082" t="-2381" r="-4592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CuadroTexto 65">
            <a:extLst>
              <a:ext uri="{FF2B5EF4-FFF2-40B4-BE49-F238E27FC236}">
                <a16:creationId xmlns:a16="http://schemas.microsoft.com/office/drawing/2014/main" id="{0E493BFE-381C-4626-88E8-EF976C685574}"/>
              </a:ext>
            </a:extLst>
          </p:cNvPr>
          <p:cNvSpPr txBox="1"/>
          <p:nvPr/>
        </p:nvSpPr>
        <p:spPr>
          <a:xfrm>
            <a:off x="2179164" y="127146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4/9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F47F49AB-92E4-4E93-8C34-6432A44223D1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4/9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8400B7C-122D-4655-B08A-CC925E8BFD18}"/>
              </a:ext>
            </a:extLst>
          </p:cNvPr>
          <p:cNvSpPr txBox="1"/>
          <p:nvPr/>
        </p:nvSpPr>
        <p:spPr>
          <a:xfrm rot="16200000">
            <a:off x="-2534231" y="-530527"/>
            <a:ext cx="5295900" cy="29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NCSM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0B7AD4-AEB7-46AC-BA96-240F736DA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12" y="1097192"/>
            <a:ext cx="2886545" cy="1077275"/>
          </a:xfrm>
          <a:prstGeom prst="rect">
            <a:avLst/>
          </a:prstGeom>
        </p:spPr>
      </p:pic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s-ES" altLang="es-ES" sz="2200" dirty="0" err="1"/>
              <a:t>Phase</a:t>
            </a:r>
            <a:r>
              <a:rPr lang="es-ES" altLang="es-ES" sz="2200" dirty="0"/>
              <a:t> </a:t>
            </a:r>
            <a:r>
              <a:rPr lang="es-ES" altLang="es-ES" sz="2200" dirty="0" err="1"/>
              <a:t>Diagram</a:t>
            </a:r>
            <a:endParaRPr lang="es-ES" altLang="es-ES" sz="2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1EDD48-943D-4454-9C37-1FC84972974C}"/>
              </a:ext>
            </a:extLst>
          </p:cNvPr>
          <p:cNvSpPr txBox="1"/>
          <p:nvPr/>
        </p:nvSpPr>
        <p:spPr>
          <a:xfrm>
            <a:off x="6030912" y="688976"/>
            <a:ext cx="3733800" cy="33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700" dirty="0" err="1"/>
              <a:t>Segregation</a:t>
            </a:r>
            <a:r>
              <a:rPr lang="es-ES" sz="1700" dirty="0"/>
              <a:t> </a:t>
            </a:r>
            <a:r>
              <a:rPr lang="es-ES" sz="1700" dirty="0" err="1"/>
              <a:t>coeficient</a:t>
            </a:r>
            <a:r>
              <a:rPr lang="es-ES" sz="1700" dirty="0"/>
              <a:t>:</a:t>
            </a:r>
            <a:endParaRPr lang="en-GB" sz="1700" dirty="0"/>
          </a:p>
        </p:txBody>
      </p:sp>
      <p:pic>
        <p:nvPicPr>
          <p:cNvPr id="17" name="Imagen 16" descr="Forma, Rectángulo&#10;&#10;Descripción generada automáticamente">
            <a:extLst>
              <a:ext uri="{FF2B5EF4-FFF2-40B4-BE49-F238E27FC236}">
                <a16:creationId xmlns:a16="http://schemas.microsoft.com/office/drawing/2014/main" id="{B233E102-11EB-4E2C-83E9-673D21E39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4" y="713229"/>
            <a:ext cx="5615693" cy="2807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34B9879E-C7A5-4F3C-8D90-2CD36AD28599}"/>
                  </a:ext>
                </a:extLst>
              </p:cNvPr>
              <p:cNvSpPr txBox="1"/>
              <p:nvPr/>
            </p:nvSpPr>
            <p:spPr>
              <a:xfrm>
                <a:off x="1535643" y="557327"/>
                <a:ext cx="914400" cy="228973"/>
              </a:xfrm>
              <a:prstGeom prst="rect">
                <a:avLst/>
              </a:prstGeom>
              <a:ln>
                <a:solidFill>
                  <a:srgbClr val="FF7C8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=0.15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34B9879E-C7A5-4F3C-8D90-2CD36AD28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43" y="557327"/>
                <a:ext cx="914400" cy="228973"/>
              </a:xfrm>
              <a:prstGeom prst="rect">
                <a:avLst/>
              </a:prstGeom>
              <a:blipFill>
                <a:blip r:embed="rId5"/>
                <a:stretch>
                  <a:fillRect l="-3247" r="-2597" b="-21429"/>
                </a:stretch>
              </a:blipFill>
              <a:ln>
                <a:solidFill>
                  <a:srgbClr val="FF7C8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CC828338-48F1-4F36-83AC-0743D4C5073E}"/>
                  </a:ext>
                </a:extLst>
              </p:cNvPr>
              <p:cNvSpPr txBox="1"/>
              <p:nvPr/>
            </p:nvSpPr>
            <p:spPr>
              <a:xfrm>
                <a:off x="3198944" y="557213"/>
                <a:ext cx="914400" cy="22897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CC828338-48F1-4F36-83AC-0743D4C50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944" y="557213"/>
                <a:ext cx="914400" cy="228973"/>
              </a:xfrm>
              <a:prstGeom prst="rect">
                <a:avLst/>
              </a:prstGeom>
              <a:blipFill>
                <a:blip r:embed="rId6"/>
                <a:stretch>
                  <a:fillRect l="-3247" r="-2597" b="-2142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Conector: curvado 38">
            <a:extLst>
              <a:ext uri="{FF2B5EF4-FFF2-40B4-BE49-F238E27FC236}">
                <a16:creationId xmlns:a16="http://schemas.microsoft.com/office/drawing/2014/main" id="{97B700A7-4F99-47AE-82AC-E0081C52F24B}"/>
              </a:ext>
            </a:extLst>
          </p:cNvPr>
          <p:cNvCxnSpPr>
            <a:endCxn id="33" idx="1"/>
          </p:cNvCxnSpPr>
          <p:nvPr/>
        </p:nvCxnSpPr>
        <p:spPr bwMode="auto">
          <a:xfrm rot="16200000" flipV="1">
            <a:off x="1475089" y="732368"/>
            <a:ext cx="425378" cy="304269"/>
          </a:xfrm>
          <a:prstGeom prst="curvedConnector4">
            <a:avLst>
              <a:gd name="adj1" fmla="val -5256"/>
              <a:gd name="adj2" fmla="val 175131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ector: curvado 41">
            <a:extLst>
              <a:ext uri="{FF2B5EF4-FFF2-40B4-BE49-F238E27FC236}">
                <a16:creationId xmlns:a16="http://schemas.microsoft.com/office/drawing/2014/main" id="{015D34B9-2D4E-4A07-A934-C0716C17E692}"/>
              </a:ext>
            </a:extLst>
          </p:cNvPr>
          <p:cNvCxnSpPr>
            <a:endCxn id="36" idx="1"/>
          </p:cNvCxnSpPr>
          <p:nvPr/>
        </p:nvCxnSpPr>
        <p:spPr bwMode="auto">
          <a:xfrm rot="5400000" flipH="1" flipV="1">
            <a:off x="2613751" y="694313"/>
            <a:ext cx="607805" cy="562581"/>
          </a:xfrm>
          <a:prstGeom prst="curved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89355558-F651-4E25-9AF0-0484C22FA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265" y="1218782"/>
            <a:ext cx="1426519" cy="14265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C0E7292-99C1-42A9-B73B-59769DEA0E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2864" y="1211842"/>
            <a:ext cx="1426519" cy="14247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9273157-0776-40A7-9156-D87156A6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612" y="1218782"/>
            <a:ext cx="1436140" cy="143045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9B63725-8436-48E1-BD49-8A992AB9FF0B}"/>
              </a:ext>
            </a:extLst>
          </p:cNvPr>
          <p:cNvSpPr txBox="1"/>
          <p:nvPr/>
        </p:nvSpPr>
        <p:spPr>
          <a:xfrm>
            <a:off x="844305" y="1000410"/>
            <a:ext cx="92204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FROZEN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F98B13D-5158-4A8B-8723-E46061610780}"/>
              </a:ext>
            </a:extLst>
          </p:cNvPr>
          <p:cNvSpPr txBox="1"/>
          <p:nvPr/>
        </p:nvSpPr>
        <p:spPr>
          <a:xfrm>
            <a:off x="2856265" y="2658015"/>
            <a:ext cx="142006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SEGREGATED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1CBCA9E-28DF-4183-AC68-CCEB52F9274F}"/>
              </a:ext>
            </a:extLst>
          </p:cNvPr>
          <p:cNvSpPr txBox="1"/>
          <p:nvPr/>
        </p:nvSpPr>
        <p:spPr>
          <a:xfrm>
            <a:off x="4722822" y="866166"/>
            <a:ext cx="7537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MIXED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37CBCE88-149B-4903-8A05-2282B61743CA}"/>
              </a:ext>
            </a:extLst>
          </p:cNvPr>
          <p:cNvCxnSpPr>
            <a:cxnSpLocks/>
          </p:cNvCxnSpPr>
          <p:nvPr/>
        </p:nvCxnSpPr>
        <p:spPr bwMode="auto">
          <a:xfrm>
            <a:off x="4659312" y="713229"/>
            <a:ext cx="0" cy="2350646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69BEF8-5E3D-46B1-B35D-4E1F6DF761C0}"/>
                  </a:ext>
                </a:extLst>
              </p:cNvPr>
              <p:cNvSpPr txBox="1"/>
              <p:nvPr/>
            </p:nvSpPr>
            <p:spPr>
              <a:xfrm>
                <a:off x="4692847" y="506404"/>
                <a:ext cx="1195777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𝒕𝒉</m:t>
                          </m:r>
                        </m:sub>
                      </m:sSub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𝟕𝟓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69BEF8-5E3D-46B1-B35D-4E1F6DF76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47" y="506404"/>
                <a:ext cx="1195777" cy="257635"/>
              </a:xfrm>
              <a:prstGeom prst="rect">
                <a:avLst/>
              </a:prstGeom>
              <a:blipFill>
                <a:blip r:embed="rId10"/>
                <a:stretch>
                  <a:fillRect l="-4082" t="-2381" r="-4592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uadroTexto 20">
            <a:extLst>
              <a:ext uri="{FF2B5EF4-FFF2-40B4-BE49-F238E27FC236}">
                <a16:creationId xmlns:a16="http://schemas.microsoft.com/office/drawing/2014/main" id="{72CA5469-5ED1-431B-A1E3-9FD974AA71D3}"/>
              </a:ext>
            </a:extLst>
          </p:cNvPr>
          <p:cNvSpPr txBox="1"/>
          <p:nvPr/>
        </p:nvSpPr>
        <p:spPr>
          <a:xfrm>
            <a:off x="2179164" y="127146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4/9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C31BDD2-876D-407D-9265-536EA75FEB75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4/9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C4D1A4-107A-4C07-9732-E40BC77C7EBF}"/>
              </a:ext>
            </a:extLst>
          </p:cNvPr>
          <p:cNvSpPr txBox="1"/>
          <p:nvPr/>
        </p:nvSpPr>
        <p:spPr>
          <a:xfrm rot="16200000">
            <a:off x="-2534231" y="-530527"/>
            <a:ext cx="5295900" cy="29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NCSM</a:t>
            </a:r>
          </a:p>
        </p:txBody>
      </p:sp>
    </p:spTree>
    <p:extLst>
      <p:ext uri="{BB962C8B-B14F-4D97-AF65-F5344CB8AC3E}">
        <p14:creationId xmlns:p14="http://schemas.microsoft.com/office/powerpoint/2010/main" val="12614975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0B7AD4-AEB7-46AC-BA96-240F736DA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12" y="1053115"/>
            <a:ext cx="2886545" cy="1077275"/>
          </a:xfrm>
          <a:prstGeom prst="rect">
            <a:avLst/>
          </a:prstGeom>
        </p:spPr>
      </p:pic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538288" y="71438"/>
            <a:ext cx="8140700" cy="485775"/>
          </a:xfrm>
        </p:spPr>
        <p:txBody>
          <a:bodyPr tIns="15113"/>
          <a:lstStyle/>
          <a:p>
            <a:pPr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s-ES" altLang="es-ES" sz="2200" dirty="0" err="1"/>
              <a:t>Phase</a:t>
            </a:r>
            <a:r>
              <a:rPr lang="es-ES" altLang="es-ES" sz="2200" dirty="0"/>
              <a:t> </a:t>
            </a:r>
            <a:r>
              <a:rPr lang="es-ES" altLang="es-ES" sz="2200" dirty="0" err="1"/>
              <a:t>Diagram</a:t>
            </a:r>
            <a:endParaRPr lang="es-ES" altLang="es-ES" sz="2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1EDD48-943D-4454-9C37-1FC84972974C}"/>
              </a:ext>
            </a:extLst>
          </p:cNvPr>
          <p:cNvSpPr txBox="1"/>
          <p:nvPr/>
        </p:nvSpPr>
        <p:spPr>
          <a:xfrm>
            <a:off x="6030912" y="688976"/>
            <a:ext cx="3733800" cy="33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700" dirty="0" err="1"/>
              <a:t>Segregation</a:t>
            </a:r>
            <a:r>
              <a:rPr lang="es-ES" sz="1700" dirty="0"/>
              <a:t> </a:t>
            </a:r>
            <a:r>
              <a:rPr lang="es-ES" sz="1700" dirty="0" err="1"/>
              <a:t>coeficient</a:t>
            </a:r>
            <a:r>
              <a:rPr lang="es-ES" sz="1700" dirty="0"/>
              <a:t>:</a:t>
            </a:r>
            <a:endParaRPr lang="en-GB" sz="1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D964A6C7-FA17-47B7-A905-C1A57C380B3F}"/>
                  </a:ext>
                </a:extLst>
              </p:cNvPr>
              <p:cNvSpPr txBox="1"/>
              <p:nvPr/>
            </p:nvSpPr>
            <p:spPr>
              <a:xfrm>
                <a:off x="6438105" y="2430956"/>
                <a:ext cx="3886200" cy="1895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s-ES" dirty="0" err="1"/>
                  <a:t>Aging</a:t>
                </a:r>
                <a:r>
                  <a:rPr lang="es-ES" dirty="0"/>
                  <a:t> </a:t>
                </a:r>
                <a:r>
                  <a:rPr lang="es-ES" dirty="0" err="1"/>
                  <a:t>effects</a:t>
                </a:r>
                <a:r>
                  <a:rPr lang="es-ES" dirty="0"/>
                  <a:t>:</a:t>
                </a:r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endParaRPr lang="es-ES" dirty="0"/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r>
                  <a:rPr lang="es-ES" dirty="0"/>
                  <a:t>No </a:t>
                </a:r>
                <a:r>
                  <a:rPr lang="es-ES" dirty="0" err="1"/>
                  <a:t>segregated</a:t>
                </a:r>
                <a:r>
                  <a:rPr lang="es-ES" dirty="0"/>
                  <a:t> – </a:t>
                </a:r>
                <a:r>
                  <a:rPr lang="es-ES" dirty="0" err="1"/>
                  <a:t>mixed</a:t>
                </a:r>
                <a:r>
                  <a:rPr lang="es-ES" dirty="0"/>
                  <a:t> </a:t>
                </a:r>
                <a:r>
                  <a:rPr lang="es-ES" dirty="0" err="1"/>
                  <a:t>transition</a:t>
                </a:r>
                <a:r>
                  <a:rPr lang="es-ES" dirty="0"/>
                  <a:t>.</a:t>
                </a:r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endParaRPr lang="es-ES" dirty="0"/>
              </a:p>
              <a:p>
                <a:pPr marL="1028700" lvl="1">
                  <a:buFont typeface="Wingdings" panose="05000000000000000000" pitchFamily="2" charset="2"/>
                  <a:buChar char="§"/>
                </a:pPr>
                <a:r>
                  <a:rPr lang="es-ES" dirty="0" err="1"/>
                  <a:t>Segregation</a:t>
                </a:r>
                <a:r>
                  <a:rPr lang="es-ES" dirty="0"/>
                  <a:t> </a:t>
                </a:r>
                <a:r>
                  <a:rPr lang="es-ES" dirty="0" err="1"/>
                  <a:t>for</a:t>
                </a:r>
                <a:r>
                  <a:rPr lang="es-ES" dirty="0"/>
                  <a:t> </a:t>
                </a:r>
                <a:r>
                  <a:rPr lang="es-ES" dirty="0" err="1"/>
                  <a:t>high</a:t>
                </a:r>
                <a:r>
                  <a:rPr lang="es-ES" dirty="0"/>
                  <a:t> </a:t>
                </a:r>
                <a:r>
                  <a:rPr lang="es-ES" dirty="0" err="1"/>
                  <a:t>values</a:t>
                </a:r>
                <a:r>
                  <a:rPr lang="es-ES" dirty="0"/>
                  <a:t> </a:t>
                </a:r>
                <a:r>
                  <a:rPr lang="es-ES" dirty="0" err="1"/>
                  <a:t>of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D964A6C7-FA17-47B7-A905-C1A57C380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105" y="2430956"/>
                <a:ext cx="3886200" cy="1895775"/>
              </a:xfrm>
              <a:prstGeom prst="rect">
                <a:avLst/>
              </a:prstGeom>
              <a:blipFill>
                <a:blip r:embed="rId4"/>
                <a:stretch>
                  <a:fillRect l="-940" t="-2894" b="-41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brir llave 6">
            <a:extLst>
              <a:ext uri="{FF2B5EF4-FFF2-40B4-BE49-F238E27FC236}">
                <a16:creationId xmlns:a16="http://schemas.microsoft.com/office/drawing/2014/main" id="{739927CC-2089-4562-9287-AAEDA81B1C80}"/>
              </a:ext>
            </a:extLst>
          </p:cNvPr>
          <p:cNvSpPr/>
          <p:nvPr/>
        </p:nvSpPr>
        <p:spPr bwMode="auto">
          <a:xfrm rot="16200000">
            <a:off x="8242189" y="3210788"/>
            <a:ext cx="278033" cy="2566988"/>
          </a:xfrm>
          <a:prstGeom prst="leftBrace">
            <a:avLst>
              <a:gd name="adj1" fmla="val 117641"/>
              <a:gd name="adj2" fmla="val 4920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A5D9018-89DE-45A1-BB2B-D55ADB042E72}"/>
              </a:ext>
            </a:extLst>
          </p:cNvPr>
          <p:cNvSpPr txBox="1"/>
          <p:nvPr/>
        </p:nvSpPr>
        <p:spPr>
          <a:xfrm>
            <a:off x="7016279" y="4807251"/>
            <a:ext cx="2815167" cy="3356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0" lang="en-GB" sz="1700" b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Aging favours segregation!</a:t>
            </a:r>
            <a:endParaRPr kumimoji="0" lang="en-GB" sz="2400" b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7" name="Imagen 16" descr="Forma, Rectángulo&#10;&#10;Descripción generada automáticamente">
            <a:extLst>
              <a:ext uri="{FF2B5EF4-FFF2-40B4-BE49-F238E27FC236}">
                <a16:creationId xmlns:a16="http://schemas.microsoft.com/office/drawing/2014/main" id="{B233E102-11EB-4E2C-83E9-673D21E39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4" y="713229"/>
            <a:ext cx="5615693" cy="2807846"/>
          </a:xfrm>
          <a:prstGeom prst="rect">
            <a:avLst/>
          </a:prstGeom>
        </p:spPr>
      </p:pic>
      <p:pic>
        <p:nvPicPr>
          <p:cNvPr id="19" name="Imagen 18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7C5DA754-9C99-4633-9829-C5E17BFA96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3" y="2939995"/>
            <a:ext cx="5615694" cy="2807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47CC7DF-6957-426C-BEC4-DF81AD02AEC0}"/>
                  </a:ext>
                </a:extLst>
              </p:cNvPr>
              <p:cNvSpPr txBox="1"/>
              <p:nvPr/>
            </p:nvSpPr>
            <p:spPr>
              <a:xfrm>
                <a:off x="1535643" y="557327"/>
                <a:ext cx="914400" cy="228973"/>
              </a:xfrm>
              <a:prstGeom prst="rect">
                <a:avLst/>
              </a:prstGeom>
              <a:ln>
                <a:solidFill>
                  <a:srgbClr val="FF7C8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=0.15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47CC7DF-6957-426C-BEC4-DF81AD02A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43" y="557327"/>
                <a:ext cx="914400" cy="228973"/>
              </a:xfrm>
              <a:prstGeom prst="rect">
                <a:avLst/>
              </a:prstGeom>
              <a:blipFill>
                <a:blip r:embed="rId7"/>
                <a:stretch>
                  <a:fillRect l="-3247" r="-2597" b="-21429"/>
                </a:stretch>
              </a:blipFill>
              <a:ln>
                <a:solidFill>
                  <a:srgbClr val="FF7C8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C04886C-C4AE-4BD9-A9DC-B6488C9A09A8}"/>
                  </a:ext>
                </a:extLst>
              </p:cNvPr>
              <p:cNvSpPr txBox="1"/>
              <p:nvPr/>
            </p:nvSpPr>
            <p:spPr>
              <a:xfrm>
                <a:off x="3198944" y="557213"/>
                <a:ext cx="914400" cy="22897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C04886C-C4AE-4BD9-A9DC-B6488C9A0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944" y="557213"/>
                <a:ext cx="914400" cy="228973"/>
              </a:xfrm>
              <a:prstGeom prst="rect">
                <a:avLst/>
              </a:prstGeom>
              <a:blipFill>
                <a:blip r:embed="rId8"/>
                <a:stretch>
                  <a:fillRect l="-3247" r="-2597" b="-2142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: curvado 12">
            <a:extLst>
              <a:ext uri="{FF2B5EF4-FFF2-40B4-BE49-F238E27FC236}">
                <a16:creationId xmlns:a16="http://schemas.microsoft.com/office/drawing/2014/main" id="{FE79F03C-F802-4EF5-AF30-FF4BD97E5B51}"/>
              </a:ext>
            </a:extLst>
          </p:cNvPr>
          <p:cNvCxnSpPr>
            <a:endCxn id="10" idx="1"/>
          </p:cNvCxnSpPr>
          <p:nvPr/>
        </p:nvCxnSpPr>
        <p:spPr bwMode="auto">
          <a:xfrm rot="16200000" flipV="1">
            <a:off x="1433487" y="773971"/>
            <a:ext cx="487061" cy="282747"/>
          </a:xfrm>
          <a:prstGeom prst="curvedConnector4">
            <a:avLst>
              <a:gd name="adj1" fmla="val 3481"/>
              <a:gd name="adj2" fmla="val 18085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B6A5BAC2-0E6D-47AE-8CF2-CD60E4F98FF3}"/>
              </a:ext>
            </a:extLst>
          </p:cNvPr>
          <p:cNvCxnSpPr>
            <a:endCxn id="11" idx="1"/>
          </p:cNvCxnSpPr>
          <p:nvPr/>
        </p:nvCxnSpPr>
        <p:spPr bwMode="auto">
          <a:xfrm rot="5400000" flipH="1" flipV="1">
            <a:off x="2613751" y="694313"/>
            <a:ext cx="607805" cy="562581"/>
          </a:xfrm>
          <a:prstGeom prst="curved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BB6765F-9542-4443-B662-0354FBFB92F8}"/>
                  </a:ext>
                </a:extLst>
              </p:cNvPr>
              <p:cNvSpPr txBox="1"/>
              <p:nvPr/>
            </p:nvSpPr>
            <p:spPr>
              <a:xfrm>
                <a:off x="3176" y="5432052"/>
                <a:ext cx="914400" cy="228973"/>
              </a:xfrm>
              <a:prstGeom prst="rect">
                <a:avLst/>
              </a:prstGeom>
              <a:ln>
                <a:solidFill>
                  <a:srgbClr val="00CC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=0.15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BB6765F-9542-4443-B662-0354FBFB9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" y="5432052"/>
                <a:ext cx="914400" cy="228973"/>
              </a:xfrm>
              <a:prstGeom prst="rect">
                <a:avLst/>
              </a:prstGeom>
              <a:blipFill>
                <a:blip r:embed="rId9"/>
                <a:stretch>
                  <a:fillRect l="-3247" r="-2597" b="-21429"/>
                </a:stretch>
              </a:blipFill>
              <a:ln>
                <a:solidFill>
                  <a:srgbClr val="00CC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9D2AFD6-747D-43AC-AD27-693C8AF60049}"/>
                  </a:ext>
                </a:extLst>
              </p:cNvPr>
              <p:cNvSpPr txBox="1"/>
              <p:nvPr/>
            </p:nvSpPr>
            <p:spPr>
              <a:xfrm>
                <a:off x="1666477" y="5431938"/>
                <a:ext cx="914400" cy="228973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9D2AFD6-747D-43AC-AD27-693C8AF60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477" y="5431938"/>
                <a:ext cx="914400" cy="228973"/>
              </a:xfrm>
              <a:prstGeom prst="rect">
                <a:avLst/>
              </a:prstGeom>
              <a:blipFill>
                <a:blip r:embed="rId10"/>
                <a:stretch>
                  <a:fillRect l="-3247" r="-2597" b="-21429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ector: curvado 17">
            <a:extLst>
              <a:ext uri="{FF2B5EF4-FFF2-40B4-BE49-F238E27FC236}">
                <a16:creationId xmlns:a16="http://schemas.microsoft.com/office/drawing/2014/main" id="{6831AB5E-BE1F-43C4-AEE4-1182DAABCF41}"/>
              </a:ext>
            </a:extLst>
          </p:cNvPr>
          <p:cNvCxnSpPr/>
          <p:nvPr/>
        </p:nvCxnSpPr>
        <p:spPr bwMode="auto">
          <a:xfrm rot="10800000" flipV="1">
            <a:off x="392113" y="4780350"/>
            <a:ext cx="1269077" cy="641641"/>
          </a:xfrm>
          <a:prstGeom prst="curvedConnector3">
            <a:avLst>
              <a:gd name="adj1" fmla="val 101371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76B32545-1B10-48C8-8FB1-CE55804AEB60}"/>
              </a:ext>
            </a:extLst>
          </p:cNvPr>
          <p:cNvCxnSpPr/>
          <p:nvPr/>
        </p:nvCxnSpPr>
        <p:spPr bwMode="auto">
          <a:xfrm rot="5400000">
            <a:off x="1788809" y="4855727"/>
            <a:ext cx="595845" cy="536683"/>
          </a:xfrm>
          <a:prstGeom prst="curvedConnector3">
            <a:avLst>
              <a:gd name="adj1" fmla="val -3996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2B84D416-A467-4992-95ED-8643939951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6265" y="1218782"/>
            <a:ext cx="1426519" cy="14265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6A991BC-21D9-448D-B081-305F8B6116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2864" y="1211842"/>
            <a:ext cx="1426519" cy="14247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B66EEA2-B5EF-4965-8CFE-01BE0A984A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7612" y="1218782"/>
            <a:ext cx="1436140" cy="1430452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039022A8-A775-4863-9DCD-59B388060787}"/>
              </a:ext>
            </a:extLst>
          </p:cNvPr>
          <p:cNvSpPr txBox="1"/>
          <p:nvPr/>
        </p:nvSpPr>
        <p:spPr>
          <a:xfrm>
            <a:off x="844305" y="1000410"/>
            <a:ext cx="922047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FROZEN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894AF44-7CB1-4A97-AE93-D79F86E2B15B}"/>
              </a:ext>
            </a:extLst>
          </p:cNvPr>
          <p:cNvSpPr txBox="1"/>
          <p:nvPr/>
        </p:nvSpPr>
        <p:spPr>
          <a:xfrm>
            <a:off x="2856265" y="2658015"/>
            <a:ext cx="1420069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SEGREGATED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55F92C3-41A4-4B87-B95B-1A57F62BC96D}"/>
              </a:ext>
            </a:extLst>
          </p:cNvPr>
          <p:cNvSpPr txBox="1"/>
          <p:nvPr/>
        </p:nvSpPr>
        <p:spPr>
          <a:xfrm>
            <a:off x="4722822" y="866166"/>
            <a:ext cx="7537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MIXED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7732BD52-D723-4B3C-9C9A-CC4708EB149C}"/>
              </a:ext>
            </a:extLst>
          </p:cNvPr>
          <p:cNvCxnSpPr>
            <a:cxnSpLocks/>
          </p:cNvCxnSpPr>
          <p:nvPr/>
        </p:nvCxnSpPr>
        <p:spPr bwMode="auto">
          <a:xfrm>
            <a:off x="4659312" y="713229"/>
            <a:ext cx="0" cy="2350646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D47C188A-024B-41E2-99F3-C1402F7F421C}"/>
                  </a:ext>
                </a:extLst>
              </p:cNvPr>
              <p:cNvSpPr txBox="1"/>
              <p:nvPr/>
            </p:nvSpPr>
            <p:spPr>
              <a:xfrm>
                <a:off x="4692847" y="506404"/>
                <a:ext cx="1195777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𝒕𝒉</m:t>
                          </m:r>
                        </m:sub>
                      </m:sSub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𝟕𝟓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D47C188A-024B-41E2-99F3-C1402F7F4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847" y="506404"/>
                <a:ext cx="1195777" cy="257635"/>
              </a:xfrm>
              <a:prstGeom prst="rect">
                <a:avLst/>
              </a:prstGeom>
              <a:blipFill>
                <a:blip r:embed="rId14"/>
                <a:stretch>
                  <a:fillRect l="-4082" t="-2381" r="-4592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uadroTexto 36">
            <a:extLst>
              <a:ext uri="{FF2B5EF4-FFF2-40B4-BE49-F238E27FC236}">
                <a16:creationId xmlns:a16="http://schemas.microsoft.com/office/drawing/2014/main" id="{864B5CB5-B38E-499E-B35E-4A458D1BD69C}"/>
              </a:ext>
            </a:extLst>
          </p:cNvPr>
          <p:cNvSpPr txBox="1"/>
          <p:nvPr/>
        </p:nvSpPr>
        <p:spPr>
          <a:xfrm>
            <a:off x="2179164" y="127146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4/9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873EC34-C9BE-48B7-A3DD-B913E69B01B3}"/>
              </a:ext>
            </a:extLst>
          </p:cNvPr>
          <p:cNvSpPr txBox="1"/>
          <p:nvPr/>
        </p:nvSpPr>
        <p:spPr>
          <a:xfrm>
            <a:off x="2179164" y="127146"/>
            <a:ext cx="575148" cy="3499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4/9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A73621C-3604-4711-BFF0-134FAEAA4670}"/>
              </a:ext>
            </a:extLst>
          </p:cNvPr>
          <p:cNvSpPr txBox="1"/>
          <p:nvPr/>
        </p:nvSpPr>
        <p:spPr>
          <a:xfrm rot="16200000">
            <a:off x="-2534231" y="-530527"/>
            <a:ext cx="5295900" cy="29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NCSM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9A72FA3-18CB-454C-98B2-D18D9183D818}"/>
              </a:ext>
            </a:extLst>
          </p:cNvPr>
          <p:cNvSpPr txBox="1"/>
          <p:nvPr/>
        </p:nvSpPr>
        <p:spPr>
          <a:xfrm rot="16200000">
            <a:off x="-858671" y="3873036"/>
            <a:ext cx="1976800" cy="299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NCSM </a:t>
            </a:r>
            <a:r>
              <a:rPr lang="es-ES" sz="1400" b="1" dirty="0" err="1"/>
              <a:t>with</a:t>
            </a:r>
            <a:r>
              <a:rPr lang="es-ES" sz="1400" b="1" dirty="0"/>
              <a:t> </a:t>
            </a:r>
            <a:r>
              <a:rPr lang="es-ES" sz="1400" b="1" dirty="0" err="1"/>
              <a:t>aging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190764550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IFISC Content">
  <a:themeElements>
    <a:clrScheme name="Personaliz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0CC04"/>
      </a:accent1>
      <a:accent2>
        <a:srgbClr val="7F7F7F"/>
      </a:accent2>
      <a:accent3>
        <a:srgbClr val="FFFFFF"/>
      </a:accent3>
      <a:accent4>
        <a:srgbClr val="000000"/>
      </a:accent4>
      <a:accent5>
        <a:srgbClr val="B0CC04"/>
      </a:accent5>
      <a:accent6>
        <a:srgbClr val="000000"/>
      </a:accent6>
      <a:hlink>
        <a:srgbClr val="000000"/>
      </a:hlink>
      <a:folHlink>
        <a:srgbClr val="808080"/>
      </a:folHlink>
    </a:clrScheme>
    <a:fontScheme name="Tema de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5661</TotalTime>
  <Words>1114</Words>
  <Application>Microsoft Office PowerPoint</Application>
  <PresentationFormat>Personalizado</PresentationFormat>
  <Paragraphs>281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Cambria Math</vt:lpstr>
      <vt:lpstr>Times New Roman</vt:lpstr>
      <vt:lpstr>Verdana</vt:lpstr>
      <vt:lpstr>Wingdings</vt:lpstr>
      <vt:lpstr>IFISC Content</vt:lpstr>
      <vt:lpstr>Presentación de PowerPoint</vt:lpstr>
      <vt:lpstr>Schelling Model</vt:lpstr>
      <vt:lpstr>Schelling Model</vt:lpstr>
      <vt:lpstr>Aging effects</vt:lpstr>
      <vt:lpstr>Aging effects</vt:lpstr>
      <vt:lpstr>Aging effect in the Noisy Constrained Schelling Model</vt:lpstr>
      <vt:lpstr>Phase Diagram</vt:lpstr>
      <vt:lpstr>Phase Diagram</vt:lpstr>
      <vt:lpstr>Phase Diagram</vt:lpstr>
      <vt:lpstr>Phase Diagram</vt:lpstr>
      <vt:lpstr>Phase Diagram</vt:lpstr>
      <vt:lpstr>Segregated phase: final state </vt:lpstr>
      <vt:lpstr>Segregated phase: final state </vt:lpstr>
      <vt:lpstr>Segregated phase: final state </vt:lpstr>
      <vt:lpstr>Segregated phase</vt:lpstr>
      <vt:lpstr>Segregated phase: coarsening dynamics</vt:lpstr>
      <vt:lpstr>Segregated phase: coarsening dynamics</vt:lpstr>
      <vt:lpstr>Autocorrelations and time-translational invariance</vt:lpstr>
      <vt:lpstr>Summary and discussion</vt:lpstr>
      <vt:lpstr>Summary and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Maxi</dc:creator>
  <cp:lastModifiedBy>David Abella Bujalance</cp:lastModifiedBy>
  <cp:revision>139</cp:revision>
  <cp:lastPrinted>1601-01-01T00:00:00Z</cp:lastPrinted>
  <dcterms:created xsi:type="dcterms:W3CDTF">2016-05-16T09:03:54Z</dcterms:created>
  <dcterms:modified xsi:type="dcterms:W3CDTF">2021-10-24T17:26:26Z</dcterms:modified>
</cp:coreProperties>
</file>